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63" r:id="rId3"/>
    <p:sldId id="287" r:id="rId4"/>
    <p:sldId id="277" r:id="rId5"/>
    <p:sldId id="258" r:id="rId6"/>
    <p:sldId id="259" r:id="rId7"/>
    <p:sldId id="257" r:id="rId8"/>
    <p:sldId id="288" r:id="rId9"/>
    <p:sldId id="289" r:id="rId10"/>
    <p:sldId id="290" r:id="rId11"/>
    <p:sldId id="291" r:id="rId12"/>
    <p:sldId id="292" r:id="rId13"/>
    <p:sldId id="293" r:id="rId14"/>
    <p:sldId id="294" r:id="rId15"/>
    <p:sldId id="295" r:id="rId16"/>
    <p:sldId id="296" r:id="rId17"/>
    <p:sldId id="265" r:id="rId18"/>
    <p:sldId id="297" r:id="rId19"/>
  </p:sldIdLst>
  <p:sldSz cx="9144000" cy="5143500" type="screen16x9"/>
  <p:notesSz cx="6858000" cy="9144000"/>
  <p:embeddedFontLst>
    <p:embeddedFont>
      <p:font typeface="Fira Sans" panose="020B0503050000020004" pitchFamily="34" charset="0"/>
      <p:regular r:id="rId21"/>
      <p:bold r:id="rId22"/>
      <p:italic r:id="rId23"/>
      <p:boldItalic r:id="rId24"/>
    </p:embeddedFont>
    <p:embeddedFont>
      <p:font typeface="Fira Sans Extra Condensed Medium" panose="020B06030500000200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4654"/>
  </p:normalViewPr>
  <p:slideViewPr>
    <p:cSldViewPr snapToGrid="0">
      <p:cViewPr varScale="1">
        <p:scale>
          <a:sx n="145" d="100"/>
          <a:sy n="145"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9BAFDBF5-0A8C-6686-01D6-6CFAD59E73FF}"/>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8E9EBCE1-0E40-41F5-6DA1-E90DD30E6A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3B53DACE-AB5F-79FF-B9A0-CE20D07761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999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68CFE3E-05EC-4EA2-9427-0BB22D7567D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DDB1FB45-843B-C252-CC9F-B11D6898F7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7E7F0D84-A300-9413-1C8A-9E037CCB68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93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84F003E3-7203-70B4-79AD-17E549EF89C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DD630FFA-D96C-8471-CD5C-5578E1DE7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C03339FB-85C9-AF69-F2F1-61C51311F1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2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AC99708D-A7B4-11DD-BA99-E081098F1BA9}"/>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B62203D3-741C-624C-7EB8-97D1EC5D4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DB8517DA-22EB-9332-7DDB-366826F080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207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3D40E5D2-167A-001B-196F-734FEDDBBE1E}"/>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9F27D6B6-A337-0DC6-3F90-DFBE274FCE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7FD30AE5-C6C1-DA7E-6114-7FA3706808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812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49BA988F-0C42-B835-C3DD-C6CFC3CAB98B}"/>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DB2A5D7D-AF5F-F2CB-D67C-B25E6DC32A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9EDAD01F-C994-5D44-19E8-BADA6F5C00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087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55FF781E-2DEE-46B9-7A4B-2D660B19BFF0}"/>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AF150095-5B05-3DC9-B07B-16C2335DD1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667033F-C7B6-A67A-A65A-609C802967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0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ab8bef9c2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a:extLst>
            <a:ext uri="{FF2B5EF4-FFF2-40B4-BE49-F238E27FC236}">
              <a16:creationId xmlns:a16="http://schemas.microsoft.com/office/drawing/2014/main" id="{5BD2EF2C-F2CE-8297-73EE-A26A444A4C7E}"/>
            </a:ext>
          </a:extLst>
        </p:cNvPr>
        <p:cNvGrpSpPr/>
        <p:nvPr/>
      </p:nvGrpSpPr>
      <p:grpSpPr>
        <a:xfrm>
          <a:off x="0" y="0"/>
          <a:ext cx="0" cy="0"/>
          <a:chOff x="0" y="0"/>
          <a:chExt cx="0" cy="0"/>
        </a:xfrm>
      </p:grpSpPr>
      <p:sp>
        <p:nvSpPr>
          <p:cNvPr id="440" name="Google Shape;440;g8ab8bef9c2_0_584:notes">
            <a:extLst>
              <a:ext uri="{FF2B5EF4-FFF2-40B4-BE49-F238E27FC236}">
                <a16:creationId xmlns:a16="http://schemas.microsoft.com/office/drawing/2014/main" id="{0B5BDA91-28B1-ACFF-A4BD-3D3DCF1164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a:extLst>
              <a:ext uri="{FF2B5EF4-FFF2-40B4-BE49-F238E27FC236}">
                <a16:creationId xmlns:a16="http://schemas.microsoft.com/office/drawing/2014/main" id="{0981B3EA-CE1C-E668-F572-770DBBF5C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094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4406C4F-765A-9764-D00E-E071D00BF6CE}"/>
            </a:ext>
          </a:extLst>
        </p:cNvPr>
        <p:cNvGrpSpPr/>
        <p:nvPr/>
      </p:nvGrpSpPr>
      <p:grpSpPr>
        <a:xfrm>
          <a:off x="0" y="0"/>
          <a:ext cx="0" cy="0"/>
          <a:chOff x="0" y="0"/>
          <a:chExt cx="0" cy="0"/>
        </a:xfrm>
      </p:grpSpPr>
      <p:sp>
        <p:nvSpPr>
          <p:cNvPr id="383" name="Google Shape;383;g8ab8bef9c2_0_346:notes">
            <a:extLst>
              <a:ext uri="{FF2B5EF4-FFF2-40B4-BE49-F238E27FC236}">
                <a16:creationId xmlns:a16="http://schemas.microsoft.com/office/drawing/2014/main" id="{2EE1C2AB-1BDE-D329-875B-1E84CB6E8B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a:extLst>
              <a:ext uri="{FF2B5EF4-FFF2-40B4-BE49-F238E27FC236}">
                <a16:creationId xmlns:a16="http://schemas.microsoft.com/office/drawing/2014/main" id="{3ABEC027-E094-8BCE-C466-B56DBCFE1F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17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cb5e294cb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cb5e294cb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79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27FFD538-0872-577E-5653-11BAEF5D525F}"/>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0E87F689-7549-FC77-846C-71A25F72A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49A67CDB-5823-C0B0-A895-A71E91F0E1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3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EC6BBCDB-F761-9BE5-E5BF-145C3B88CBFA}"/>
            </a:ext>
          </a:extLst>
        </p:cNvPr>
        <p:cNvGrpSpPr/>
        <p:nvPr/>
      </p:nvGrpSpPr>
      <p:grpSpPr>
        <a:xfrm>
          <a:off x="0" y="0"/>
          <a:ext cx="0" cy="0"/>
          <a:chOff x="0" y="0"/>
          <a:chExt cx="0" cy="0"/>
        </a:xfrm>
      </p:grpSpPr>
      <p:sp>
        <p:nvSpPr>
          <p:cNvPr id="86" name="Google Shape;86;g8ab8bef9c2_0_383:notes">
            <a:extLst>
              <a:ext uri="{FF2B5EF4-FFF2-40B4-BE49-F238E27FC236}">
                <a16:creationId xmlns:a16="http://schemas.microsoft.com/office/drawing/2014/main" id="{30753205-2430-ABD6-B360-0E5F3C6C15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a:extLst>
              <a:ext uri="{FF2B5EF4-FFF2-40B4-BE49-F238E27FC236}">
                <a16:creationId xmlns:a16="http://schemas.microsoft.com/office/drawing/2014/main" id="{18E8E1F4-F406-63B6-8791-6810E81068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225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US Air Traffic Forecast</a:t>
            </a:r>
            <a:endParaRPr dirty="0">
              <a:solidFill>
                <a:schemeClr val="accent1"/>
              </a:solidFill>
            </a:endParaRPr>
          </a:p>
        </p:txBody>
      </p:sp>
      <p:sp>
        <p:nvSpPr>
          <p:cNvPr id="56" name="Google Shape;56;p15"/>
          <p:cNvSpPr txBox="1">
            <a:spLocks noGrp="1"/>
          </p:cNvSpPr>
          <p:nvPr>
            <p:ph type="subTitle" idx="1"/>
          </p:nvPr>
        </p:nvSpPr>
        <p:spPr>
          <a:xfrm>
            <a:off x="1724988" y="17844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Evan Adinolfe</a:t>
            </a:r>
            <a:endParaRPr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txBody>
            <a:bodyPr/>
            <a:lstStyle/>
            <a:p>
              <a:endParaRPr lang="en-US"/>
            </a:p>
          </p:txBody>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txBody>
            <a:bodyPr/>
            <a:lstStyle/>
            <a:p>
              <a:endParaRPr lang="en-US"/>
            </a:p>
          </p:txBody>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84AD5E3E-FE87-0895-0463-C4125B7FC2D4}"/>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53855840-A003-81E2-6409-ABC9EDCBDB4F}"/>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Simple Smoothing: Residual Analysis</a:t>
            </a:r>
          </a:p>
        </p:txBody>
      </p:sp>
      <p:pic>
        <p:nvPicPr>
          <p:cNvPr id="9" name="Picture 8" descr="A graph showing the growth of a stock market&#10;&#10;AI-generated content may be incorrect.">
            <a:extLst>
              <a:ext uri="{FF2B5EF4-FFF2-40B4-BE49-F238E27FC236}">
                <a16:creationId xmlns:a16="http://schemas.microsoft.com/office/drawing/2014/main" id="{6051020E-2347-0512-FAA7-19CAFEA53873}"/>
              </a:ext>
            </a:extLst>
          </p:cNvPr>
          <p:cNvPicPr>
            <a:picLocks noChangeAspect="1"/>
          </p:cNvPicPr>
          <p:nvPr/>
        </p:nvPicPr>
        <p:blipFill>
          <a:blip r:embed="rId3"/>
          <a:stretch>
            <a:fillRect/>
          </a:stretch>
        </p:blipFill>
        <p:spPr>
          <a:xfrm>
            <a:off x="156117" y="992804"/>
            <a:ext cx="4593105" cy="2835359"/>
          </a:xfrm>
          <a:prstGeom prst="rect">
            <a:avLst/>
          </a:prstGeom>
        </p:spPr>
      </p:pic>
      <p:pic>
        <p:nvPicPr>
          <p:cNvPr id="11" name="Picture 10" descr="A graph with lines and numbers&#10;&#10;AI-generated content may be incorrect.">
            <a:extLst>
              <a:ext uri="{FF2B5EF4-FFF2-40B4-BE49-F238E27FC236}">
                <a16:creationId xmlns:a16="http://schemas.microsoft.com/office/drawing/2014/main" id="{5EEEF3EF-CE8A-B750-EC4F-4760D4D461E9}"/>
              </a:ext>
            </a:extLst>
          </p:cNvPr>
          <p:cNvPicPr>
            <a:picLocks noChangeAspect="1"/>
          </p:cNvPicPr>
          <p:nvPr/>
        </p:nvPicPr>
        <p:blipFill>
          <a:blip r:embed="rId4"/>
          <a:stretch>
            <a:fillRect/>
          </a:stretch>
        </p:blipFill>
        <p:spPr>
          <a:xfrm>
            <a:off x="4585275" y="992804"/>
            <a:ext cx="4564665" cy="2835359"/>
          </a:xfrm>
          <a:prstGeom prst="rect">
            <a:avLst/>
          </a:prstGeom>
        </p:spPr>
      </p:pic>
      <p:sp>
        <p:nvSpPr>
          <p:cNvPr id="12" name="Google Shape;236;p18">
            <a:extLst>
              <a:ext uri="{FF2B5EF4-FFF2-40B4-BE49-F238E27FC236}">
                <a16:creationId xmlns:a16="http://schemas.microsoft.com/office/drawing/2014/main" id="{1B50FDFF-8478-731C-79EA-E771CD852CCD}"/>
              </a:ext>
            </a:extLst>
          </p:cNvPr>
          <p:cNvSpPr txBox="1"/>
          <p:nvPr/>
        </p:nvSpPr>
        <p:spPr>
          <a:xfrm>
            <a:off x="1348670" y="3811684"/>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Large errors are present throughout, but they are smaller compared to the Naïve Method</a:t>
            </a:r>
            <a:endParaRPr lang="en" sz="1200" dirty="0">
              <a:solidFill>
                <a:srgbClr val="434343"/>
              </a:solidFill>
              <a:latin typeface="Roboto"/>
              <a:ea typeface="Roboto"/>
              <a:cs typeface="Roboto"/>
              <a:sym typeface="Roboto"/>
            </a:endParaRPr>
          </a:p>
        </p:txBody>
      </p:sp>
      <p:sp>
        <p:nvSpPr>
          <p:cNvPr id="13" name="Google Shape;236;p18">
            <a:extLst>
              <a:ext uri="{FF2B5EF4-FFF2-40B4-BE49-F238E27FC236}">
                <a16:creationId xmlns:a16="http://schemas.microsoft.com/office/drawing/2014/main" id="{91A52FE4-8AF7-8FF9-0F30-DE0A8BB607AB}"/>
              </a:ext>
            </a:extLst>
          </p:cNvPr>
          <p:cNvSpPr txBox="1"/>
          <p:nvPr/>
        </p:nvSpPr>
        <p:spPr>
          <a:xfrm>
            <a:off x="5700846" y="3828163"/>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No trend between residuals and time series</a:t>
            </a:r>
            <a:endParaRPr lang="en"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368110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04669E9-5C6F-A641-FECD-A6307738A6B4}"/>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1390063D-293F-65FA-A235-A8FD60654AE1}"/>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Holt-Winters</a:t>
            </a:r>
          </a:p>
        </p:txBody>
      </p:sp>
      <p:pic>
        <p:nvPicPr>
          <p:cNvPr id="6" name="Picture 5" descr="A graph with lines and numbers&#10;&#10;AI-generated content may be incorrect.">
            <a:extLst>
              <a:ext uri="{FF2B5EF4-FFF2-40B4-BE49-F238E27FC236}">
                <a16:creationId xmlns:a16="http://schemas.microsoft.com/office/drawing/2014/main" id="{710469C4-798A-E78A-56FE-F57324F6090C}"/>
              </a:ext>
            </a:extLst>
          </p:cNvPr>
          <p:cNvPicPr>
            <a:picLocks noChangeAspect="1"/>
          </p:cNvPicPr>
          <p:nvPr/>
        </p:nvPicPr>
        <p:blipFill>
          <a:blip r:embed="rId3"/>
          <a:stretch>
            <a:fillRect/>
          </a:stretch>
        </p:blipFill>
        <p:spPr>
          <a:xfrm>
            <a:off x="1505525" y="930775"/>
            <a:ext cx="6159500" cy="3797300"/>
          </a:xfrm>
          <a:prstGeom prst="rect">
            <a:avLst/>
          </a:prstGeom>
        </p:spPr>
      </p:pic>
    </p:spTree>
    <p:extLst>
      <p:ext uri="{BB962C8B-B14F-4D97-AF65-F5344CB8AC3E}">
        <p14:creationId xmlns:p14="http://schemas.microsoft.com/office/powerpoint/2010/main" val="351228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DF9CBF45-484C-70ED-58AC-6E2DD1C4708A}"/>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E867B792-027D-7C8C-D5BA-6704E97D583F}"/>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Holt-Winters: Residual Analysis</a:t>
            </a:r>
          </a:p>
        </p:txBody>
      </p:sp>
      <p:pic>
        <p:nvPicPr>
          <p:cNvPr id="11" name="Picture 10" descr="A graph showing a line&#10;&#10;AI-generated content may be incorrect.">
            <a:extLst>
              <a:ext uri="{FF2B5EF4-FFF2-40B4-BE49-F238E27FC236}">
                <a16:creationId xmlns:a16="http://schemas.microsoft.com/office/drawing/2014/main" id="{A9D8D529-161E-535A-3F29-58D43DAA9DBF}"/>
              </a:ext>
            </a:extLst>
          </p:cNvPr>
          <p:cNvPicPr>
            <a:picLocks noChangeAspect="1"/>
          </p:cNvPicPr>
          <p:nvPr/>
        </p:nvPicPr>
        <p:blipFill>
          <a:blip r:embed="rId3"/>
          <a:stretch>
            <a:fillRect/>
          </a:stretch>
        </p:blipFill>
        <p:spPr>
          <a:xfrm>
            <a:off x="97418" y="1220687"/>
            <a:ext cx="4474582" cy="2702126"/>
          </a:xfrm>
          <a:prstGeom prst="rect">
            <a:avLst/>
          </a:prstGeom>
        </p:spPr>
      </p:pic>
      <p:pic>
        <p:nvPicPr>
          <p:cNvPr id="13" name="Picture 12" descr="A graph of a measuring device&#10;&#10;AI-generated content may be incorrect.">
            <a:extLst>
              <a:ext uri="{FF2B5EF4-FFF2-40B4-BE49-F238E27FC236}">
                <a16:creationId xmlns:a16="http://schemas.microsoft.com/office/drawing/2014/main" id="{CA719080-DD73-756C-9A57-A8408B02A64E}"/>
              </a:ext>
            </a:extLst>
          </p:cNvPr>
          <p:cNvPicPr>
            <a:picLocks noChangeAspect="1"/>
          </p:cNvPicPr>
          <p:nvPr/>
        </p:nvPicPr>
        <p:blipFill>
          <a:blip r:embed="rId4"/>
          <a:stretch>
            <a:fillRect/>
          </a:stretch>
        </p:blipFill>
        <p:spPr>
          <a:xfrm>
            <a:off x="4572000" y="1220687"/>
            <a:ext cx="4474582" cy="2772016"/>
          </a:xfrm>
          <a:prstGeom prst="rect">
            <a:avLst/>
          </a:prstGeom>
        </p:spPr>
      </p:pic>
      <p:sp>
        <p:nvSpPr>
          <p:cNvPr id="14" name="Google Shape;236;p18">
            <a:extLst>
              <a:ext uri="{FF2B5EF4-FFF2-40B4-BE49-F238E27FC236}">
                <a16:creationId xmlns:a16="http://schemas.microsoft.com/office/drawing/2014/main" id="{1DCF7AEC-2D0D-FCF3-BDFA-58383CC56AC1}"/>
              </a:ext>
            </a:extLst>
          </p:cNvPr>
          <p:cNvSpPr txBox="1"/>
          <p:nvPr/>
        </p:nvSpPr>
        <p:spPr>
          <a:xfrm>
            <a:off x="1348670" y="3811684"/>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Some larger errors, but most errors are smaller</a:t>
            </a:r>
            <a:endParaRPr lang="en" sz="1200" dirty="0">
              <a:solidFill>
                <a:srgbClr val="434343"/>
              </a:solidFill>
              <a:latin typeface="Roboto"/>
              <a:ea typeface="Roboto"/>
              <a:cs typeface="Roboto"/>
              <a:sym typeface="Roboto"/>
            </a:endParaRPr>
          </a:p>
        </p:txBody>
      </p:sp>
      <p:sp>
        <p:nvSpPr>
          <p:cNvPr id="15" name="Google Shape;236;p18">
            <a:extLst>
              <a:ext uri="{FF2B5EF4-FFF2-40B4-BE49-F238E27FC236}">
                <a16:creationId xmlns:a16="http://schemas.microsoft.com/office/drawing/2014/main" id="{DD4E48B4-1C40-7110-B5D3-19E949945280}"/>
              </a:ext>
            </a:extLst>
          </p:cNvPr>
          <p:cNvSpPr txBox="1"/>
          <p:nvPr/>
        </p:nvSpPr>
        <p:spPr>
          <a:xfrm>
            <a:off x="5823252" y="3834553"/>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No trend seen in the errors</a:t>
            </a:r>
            <a:endParaRPr lang="en"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348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64D9194-76FD-8A14-CA2E-745645C16DD2}"/>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FE394BC-4C89-2F53-773E-DF1FA1A5EA4B}"/>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ARIMA</a:t>
            </a:r>
          </a:p>
        </p:txBody>
      </p:sp>
      <p:pic>
        <p:nvPicPr>
          <p:cNvPr id="8" name="Picture 7" descr="A graph with a line graph and numbers&#10;&#10;AI-generated content may be incorrect.">
            <a:extLst>
              <a:ext uri="{FF2B5EF4-FFF2-40B4-BE49-F238E27FC236}">
                <a16:creationId xmlns:a16="http://schemas.microsoft.com/office/drawing/2014/main" id="{D185931F-5D6E-504B-3121-41369B1047BC}"/>
              </a:ext>
            </a:extLst>
          </p:cNvPr>
          <p:cNvPicPr>
            <a:picLocks noChangeAspect="1"/>
          </p:cNvPicPr>
          <p:nvPr/>
        </p:nvPicPr>
        <p:blipFill>
          <a:blip r:embed="rId3"/>
          <a:stretch>
            <a:fillRect/>
          </a:stretch>
        </p:blipFill>
        <p:spPr>
          <a:xfrm>
            <a:off x="1473200" y="896625"/>
            <a:ext cx="6197600" cy="3886200"/>
          </a:xfrm>
          <a:prstGeom prst="rect">
            <a:avLst/>
          </a:prstGeom>
        </p:spPr>
      </p:pic>
    </p:spTree>
    <p:extLst>
      <p:ext uri="{BB962C8B-B14F-4D97-AF65-F5344CB8AC3E}">
        <p14:creationId xmlns:p14="http://schemas.microsoft.com/office/powerpoint/2010/main" val="167760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AA78030E-4C44-797D-33C9-A7402F6EE2D4}"/>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D8D7778B-3001-8F6C-25B9-4719433C5491}"/>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ARIMA: Residual Analysis</a:t>
            </a:r>
          </a:p>
        </p:txBody>
      </p:sp>
      <p:pic>
        <p:nvPicPr>
          <p:cNvPr id="9" name="Picture 8" descr="A graph showing time and time&#10;&#10;AI-generated content may be incorrect.">
            <a:extLst>
              <a:ext uri="{FF2B5EF4-FFF2-40B4-BE49-F238E27FC236}">
                <a16:creationId xmlns:a16="http://schemas.microsoft.com/office/drawing/2014/main" id="{C6565194-33AB-E973-C3B1-9FC6DDEF606C}"/>
              </a:ext>
            </a:extLst>
          </p:cNvPr>
          <p:cNvPicPr>
            <a:picLocks noChangeAspect="1"/>
          </p:cNvPicPr>
          <p:nvPr/>
        </p:nvPicPr>
        <p:blipFill>
          <a:blip r:embed="rId3"/>
          <a:stretch>
            <a:fillRect/>
          </a:stretch>
        </p:blipFill>
        <p:spPr>
          <a:xfrm>
            <a:off x="200718" y="985833"/>
            <a:ext cx="4203855" cy="2599644"/>
          </a:xfrm>
          <a:prstGeom prst="rect">
            <a:avLst/>
          </a:prstGeom>
        </p:spPr>
      </p:pic>
      <p:pic>
        <p:nvPicPr>
          <p:cNvPr id="11" name="Picture 10">
            <a:extLst>
              <a:ext uri="{FF2B5EF4-FFF2-40B4-BE49-F238E27FC236}">
                <a16:creationId xmlns:a16="http://schemas.microsoft.com/office/drawing/2014/main" id="{A7964003-9623-13CB-5CCC-2BA5051B454B}"/>
              </a:ext>
            </a:extLst>
          </p:cNvPr>
          <p:cNvPicPr>
            <a:picLocks noChangeAspect="1"/>
          </p:cNvPicPr>
          <p:nvPr/>
        </p:nvPicPr>
        <p:blipFill>
          <a:blip r:embed="rId4"/>
          <a:stretch>
            <a:fillRect/>
          </a:stretch>
        </p:blipFill>
        <p:spPr>
          <a:xfrm>
            <a:off x="4661208" y="1008137"/>
            <a:ext cx="4297997" cy="2664256"/>
          </a:xfrm>
          <a:prstGeom prst="rect">
            <a:avLst/>
          </a:prstGeom>
        </p:spPr>
      </p:pic>
      <p:sp>
        <p:nvSpPr>
          <p:cNvPr id="12" name="Google Shape;236;p18">
            <a:extLst>
              <a:ext uri="{FF2B5EF4-FFF2-40B4-BE49-F238E27FC236}">
                <a16:creationId xmlns:a16="http://schemas.microsoft.com/office/drawing/2014/main" id="{6AD27DC1-0714-E066-34AD-17742E54645E}"/>
              </a:ext>
            </a:extLst>
          </p:cNvPr>
          <p:cNvSpPr txBox="1"/>
          <p:nvPr/>
        </p:nvSpPr>
        <p:spPr>
          <a:xfrm>
            <a:off x="1348670" y="3811684"/>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 sz="1200" dirty="0">
                <a:solidFill>
                  <a:srgbClr val="434343"/>
                </a:solidFill>
                <a:latin typeface="Roboto"/>
                <a:ea typeface="Roboto"/>
                <a:cs typeface="Roboto"/>
                <a:sym typeface="Roboto"/>
              </a:rPr>
              <a:t>Large error near 2023, but most errors are small for this dataset</a:t>
            </a:r>
          </a:p>
        </p:txBody>
      </p:sp>
      <p:sp>
        <p:nvSpPr>
          <p:cNvPr id="13" name="Google Shape;236;p18">
            <a:extLst>
              <a:ext uri="{FF2B5EF4-FFF2-40B4-BE49-F238E27FC236}">
                <a16:creationId xmlns:a16="http://schemas.microsoft.com/office/drawing/2014/main" id="{7D252F71-2BB9-83BD-C58F-D6E498AC0ABE}"/>
              </a:ext>
            </a:extLst>
          </p:cNvPr>
          <p:cNvSpPr txBox="1"/>
          <p:nvPr/>
        </p:nvSpPr>
        <p:spPr>
          <a:xfrm>
            <a:off x="5739891" y="3765046"/>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No trend between errors and the time series</a:t>
            </a:r>
            <a:endParaRPr lang="en"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417014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48BCB556-46C7-A5C8-71B2-79F9956889E2}"/>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9494389A-6CE3-B6D7-285D-8D0DA8B95A18}"/>
              </a:ext>
            </a:extLst>
          </p:cNvPr>
          <p:cNvSpPr txBox="1">
            <a:spLocks noGrp="1"/>
          </p:cNvSpPr>
          <p:nvPr>
            <p:ph type="title"/>
          </p:nvPr>
        </p:nvSpPr>
        <p:spPr>
          <a:xfrm>
            <a:off x="483675" y="37146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3200" dirty="0"/>
              <a:t>Judgment and Comparison Summary</a:t>
            </a:r>
          </a:p>
        </p:txBody>
      </p:sp>
      <p:graphicFrame>
        <p:nvGraphicFramePr>
          <p:cNvPr id="2" name="Table 1">
            <a:extLst>
              <a:ext uri="{FF2B5EF4-FFF2-40B4-BE49-F238E27FC236}">
                <a16:creationId xmlns:a16="http://schemas.microsoft.com/office/drawing/2014/main" id="{81461BB5-A8DF-1F8C-7F8D-434A151671B1}"/>
              </a:ext>
            </a:extLst>
          </p:cNvPr>
          <p:cNvGraphicFramePr>
            <a:graphicFrameLocks noGrp="1"/>
          </p:cNvGraphicFramePr>
          <p:nvPr>
            <p:extLst>
              <p:ext uri="{D42A27DB-BD31-4B8C-83A1-F6EECF244321}">
                <p14:modId xmlns:p14="http://schemas.microsoft.com/office/powerpoint/2010/main" val="143881871"/>
              </p:ext>
            </p:extLst>
          </p:nvPr>
        </p:nvGraphicFramePr>
        <p:xfrm>
          <a:off x="470400" y="972344"/>
          <a:ext cx="8203200" cy="3755731"/>
        </p:xfrm>
        <a:graphic>
          <a:graphicData uri="http://schemas.openxmlformats.org/drawingml/2006/table">
            <a:tbl>
              <a:tblPr firstRow="1" bandRow="1">
                <a:tableStyleId>{5C22544A-7EE6-4342-B048-85BDC9FD1C3A}</a:tableStyleId>
              </a:tblPr>
              <a:tblGrid>
                <a:gridCol w="1268248">
                  <a:extLst>
                    <a:ext uri="{9D8B030D-6E8A-4147-A177-3AD203B41FA5}">
                      <a16:colId xmlns:a16="http://schemas.microsoft.com/office/drawing/2014/main" val="1218840667"/>
                    </a:ext>
                  </a:extLst>
                </a:gridCol>
                <a:gridCol w="2013032">
                  <a:extLst>
                    <a:ext uri="{9D8B030D-6E8A-4147-A177-3AD203B41FA5}">
                      <a16:colId xmlns:a16="http://schemas.microsoft.com/office/drawing/2014/main" val="950555532"/>
                    </a:ext>
                  </a:extLst>
                </a:gridCol>
                <a:gridCol w="1640640">
                  <a:extLst>
                    <a:ext uri="{9D8B030D-6E8A-4147-A177-3AD203B41FA5}">
                      <a16:colId xmlns:a16="http://schemas.microsoft.com/office/drawing/2014/main" val="1956918474"/>
                    </a:ext>
                  </a:extLst>
                </a:gridCol>
                <a:gridCol w="1640640">
                  <a:extLst>
                    <a:ext uri="{9D8B030D-6E8A-4147-A177-3AD203B41FA5}">
                      <a16:colId xmlns:a16="http://schemas.microsoft.com/office/drawing/2014/main" val="3079179235"/>
                    </a:ext>
                  </a:extLst>
                </a:gridCol>
                <a:gridCol w="1640640">
                  <a:extLst>
                    <a:ext uri="{9D8B030D-6E8A-4147-A177-3AD203B41FA5}">
                      <a16:colId xmlns:a16="http://schemas.microsoft.com/office/drawing/2014/main" val="1909237737"/>
                    </a:ext>
                  </a:extLst>
                </a:gridCol>
              </a:tblGrid>
              <a:tr h="646771">
                <a:tc>
                  <a:txBody>
                    <a:bodyPr/>
                    <a:lstStyle/>
                    <a:p>
                      <a:pPr algn="ctr"/>
                      <a:r>
                        <a:rPr lang="en-US" sz="1800" dirty="0">
                          <a:solidFill>
                            <a:schemeClr val="bg1"/>
                          </a:solidFill>
                          <a:latin typeface="Fira Sans" panose="020B0503050000020004" pitchFamily="34" charset="0"/>
                        </a:rPr>
                        <a:t>Method</a:t>
                      </a:r>
                    </a:p>
                  </a:txBody>
                  <a:tcPr/>
                </a:tc>
                <a:tc>
                  <a:txBody>
                    <a:bodyPr/>
                    <a:lstStyle/>
                    <a:p>
                      <a:pPr algn="ctr"/>
                      <a:r>
                        <a:rPr lang="en-US" sz="1800" dirty="0">
                          <a:solidFill>
                            <a:schemeClr val="bg1"/>
                          </a:solidFill>
                          <a:latin typeface="Fira Sans" panose="020B0503050000020004" pitchFamily="34" charset="0"/>
                        </a:rPr>
                        <a:t>Forecast</a:t>
                      </a:r>
                    </a:p>
                  </a:txBody>
                  <a:tcPr/>
                </a:tc>
                <a:tc>
                  <a:txBody>
                    <a:bodyPr/>
                    <a:lstStyle/>
                    <a:p>
                      <a:pPr algn="ctr"/>
                      <a:r>
                        <a:rPr lang="en-US" sz="1800" dirty="0">
                          <a:solidFill>
                            <a:schemeClr val="bg1"/>
                          </a:solidFill>
                          <a:latin typeface="Fira Sans" panose="020B0503050000020004" pitchFamily="34" charset="0"/>
                        </a:rPr>
                        <a:t>ACF shows trend?</a:t>
                      </a:r>
                    </a:p>
                  </a:txBody>
                  <a:tcPr/>
                </a:tc>
                <a:tc>
                  <a:txBody>
                    <a:bodyPr/>
                    <a:lstStyle/>
                    <a:p>
                      <a:pPr algn="ctr"/>
                      <a:r>
                        <a:rPr lang="en-US" sz="1800" dirty="0">
                          <a:solidFill>
                            <a:schemeClr val="bg1"/>
                          </a:solidFill>
                          <a:latin typeface="Fira Sans" panose="020B0503050000020004" pitchFamily="34" charset="0"/>
                        </a:rPr>
                        <a:t>Error Size and Quantity</a:t>
                      </a:r>
                    </a:p>
                  </a:txBody>
                  <a:tcPr/>
                </a:tc>
                <a:tc>
                  <a:txBody>
                    <a:bodyPr/>
                    <a:lstStyle/>
                    <a:p>
                      <a:pPr algn="ctr"/>
                      <a:r>
                        <a:rPr lang="en-US" sz="1800" dirty="0">
                          <a:solidFill>
                            <a:schemeClr val="bg1"/>
                          </a:solidFill>
                          <a:latin typeface="Fira Sans" panose="020B0503050000020004" pitchFamily="34" charset="0"/>
                        </a:rPr>
                        <a:t>MAPE</a:t>
                      </a:r>
                    </a:p>
                  </a:txBody>
                  <a:tcPr/>
                </a:tc>
                <a:extLst>
                  <a:ext uri="{0D108BD9-81ED-4DB2-BD59-A6C34878D82A}">
                    <a16:rowId xmlns:a16="http://schemas.microsoft.com/office/drawing/2014/main" val="346088955"/>
                  </a:ext>
                </a:extLst>
              </a:tr>
              <a:tr h="1033346">
                <a:tc>
                  <a:txBody>
                    <a:bodyPr/>
                    <a:lstStyle/>
                    <a:p>
                      <a:pPr algn="ctr"/>
                      <a:r>
                        <a:rPr lang="en-US" sz="1600" dirty="0">
                          <a:latin typeface="Fira Sans" panose="020B0503050000020004" pitchFamily="34" charset="0"/>
                        </a:rPr>
                        <a:t>Naive</a:t>
                      </a:r>
                    </a:p>
                  </a:txBody>
                  <a:tcPr/>
                </a:tc>
                <a:tc>
                  <a:txBody>
                    <a:bodyPr/>
                    <a:lstStyle/>
                    <a:p>
                      <a:pPr algn="ctr"/>
                      <a:r>
                        <a:rPr lang="en-US" sz="1600" dirty="0">
                          <a:latin typeface="Fira Sans" panose="020B0503050000020004" pitchFamily="34" charset="0"/>
                        </a:rPr>
                        <a:t>Forecasts the same value of 713,549 total flights for every month.</a:t>
                      </a:r>
                    </a:p>
                  </a:txBody>
                  <a:tcPr/>
                </a:tc>
                <a:tc>
                  <a:txBody>
                    <a:bodyPr/>
                    <a:lstStyle/>
                    <a:p>
                      <a:pPr algn="ctr"/>
                      <a:r>
                        <a:rPr lang="en-US" sz="1600" dirty="0">
                          <a:latin typeface="Fira Sans" panose="020B0503050000020004" pitchFamily="34" charset="0"/>
                        </a:rPr>
                        <a:t>No</a:t>
                      </a:r>
                    </a:p>
                  </a:txBody>
                  <a:tcPr/>
                </a:tc>
                <a:tc>
                  <a:txBody>
                    <a:bodyPr/>
                    <a:lstStyle/>
                    <a:p>
                      <a:pPr algn="ctr"/>
                      <a:r>
                        <a:rPr lang="en-US" sz="1600" dirty="0">
                          <a:latin typeface="Fira Sans" panose="020B0503050000020004" pitchFamily="34" charset="0"/>
                        </a:rPr>
                        <a:t>Many errors throughout time series and reach up to a value of 100,000</a:t>
                      </a:r>
                    </a:p>
                  </a:txBody>
                  <a:tcPr/>
                </a:tc>
                <a:tc>
                  <a:txBody>
                    <a:bodyPr/>
                    <a:lstStyle/>
                    <a:p>
                      <a:pPr algn="ctr"/>
                      <a:r>
                        <a:rPr lang="en-US" sz="1600" dirty="0">
                          <a:latin typeface="Fira Sans" panose="020B0503050000020004" pitchFamily="34" charset="0"/>
                        </a:rPr>
                        <a:t>4.3845</a:t>
                      </a:r>
                    </a:p>
                  </a:txBody>
                  <a:tcPr/>
                </a:tc>
                <a:extLst>
                  <a:ext uri="{0D108BD9-81ED-4DB2-BD59-A6C34878D82A}">
                    <a16:rowId xmlns:a16="http://schemas.microsoft.com/office/drawing/2014/main" val="50682688"/>
                  </a:ext>
                </a:extLst>
              </a:tr>
              <a:tr h="1033346">
                <a:tc>
                  <a:txBody>
                    <a:bodyPr/>
                    <a:lstStyle/>
                    <a:p>
                      <a:pPr algn="ctr"/>
                      <a:r>
                        <a:rPr lang="en-US" sz="1600" dirty="0">
                          <a:latin typeface="Fira Sans" panose="020B0503050000020004" pitchFamily="34" charset="0"/>
                        </a:rPr>
                        <a:t>Simple Smoothing</a:t>
                      </a:r>
                    </a:p>
                  </a:txBody>
                  <a:tcPr/>
                </a:tc>
                <a:tc>
                  <a:txBody>
                    <a:bodyPr/>
                    <a:lstStyle/>
                    <a:p>
                      <a:pPr algn="ctr"/>
                      <a:r>
                        <a:rPr lang="en-US" sz="1600" dirty="0">
                          <a:latin typeface="Fira Sans" panose="020B0503050000020004" pitchFamily="34" charset="0"/>
                        </a:rPr>
                        <a:t>Forecasts the same value of 733,171 for every month, similar to Naïve method.</a:t>
                      </a:r>
                    </a:p>
                  </a:txBody>
                  <a:tcPr/>
                </a:tc>
                <a:tc>
                  <a:txBody>
                    <a:bodyPr/>
                    <a:lstStyle/>
                    <a:p>
                      <a:pPr algn="ctr"/>
                      <a:r>
                        <a:rPr lang="en-US" sz="1600" dirty="0">
                          <a:latin typeface="Fira Sans" panose="020B0503050000020004" pitchFamily="34" charset="0"/>
                        </a:rPr>
                        <a:t>No</a:t>
                      </a:r>
                    </a:p>
                  </a:txBody>
                  <a:tcPr/>
                </a:tc>
                <a:tc>
                  <a:txBody>
                    <a:bodyPr/>
                    <a:lstStyle/>
                    <a:p>
                      <a:pPr algn="ctr"/>
                      <a:r>
                        <a:rPr lang="en-US" sz="1600" dirty="0">
                          <a:latin typeface="Fira Sans" panose="020B0503050000020004" pitchFamily="34" charset="0"/>
                        </a:rPr>
                        <a:t>Errors scattered throughout time series and have values of 60,000</a:t>
                      </a:r>
                    </a:p>
                  </a:txBody>
                  <a:tcPr/>
                </a:tc>
                <a:tc>
                  <a:txBody>
                    <a:bodyPr/>
                    <a:lstStyle/>
                    <a:p>
                      <a:pPr algn="ctr"/>
                      <a:r>
                        <a:rPr lang="en-US" sz="1600" dirty="0">
                          <a:latin typeface="Fira Sans" panose="020B0503050000020004" pitchFamily="34" charset="0"/>
                        </a:rPr>
                        <a:t>4.2565</a:t>
                      </a:r>
                    </a:p>
                  </a:txBody>
                  <a:tcPr/>
                </a:tc>
                <a:extLst>
                  <a:ext uri="{0D108BD9-81ED-4DB2-BD59-A6C34878D82A}">
                    <a16:rowId xmlns:a16="http://schemas.microsoft.com/office/drawing/2014/main" val="3779212307"/>
                  </a:ext>
                </a:extLst>
              </a:tr>
            </a:tbl>
          </a:graphicData>
        </a:graphic>
      </p:graphicFrame>
    </p:spTree>
    <p:extLst>
      <p:ext uri="{BB962C8B-B14F-4D97-AF65-F5344CB8AC3E}">
        <p14:creationId xmlns:p14="http://schemas.microsoft.com/office/powerpoint/2010/main" val="4152238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F513BA78-646D-AD7F-8533-62E271BC235D}"/>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F3A59736-D0EA-1244-2D9D-B2AAA44BD128}"/>
              </a:ext>
            </a:extLst>
          </p:cNvPr>
          <p:cNvSpPr txBox="1">
            <a:spLocks noGrp="1"/>
          </p:cNvSpPr>
          <p:nvPr>
            <p:ph type="title"/>
          </p:nvPr>
        </p:nvSpPr>
        <p:spPr>
          <a:xfrm>
            <a:off x="483675" y="37146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3200" dirty="0"/>
              <a:t>Judgment and Comparison Summary</a:t>
            </a:r>
          </a:p>
        </p:txBody>
      </p:sp>
      <p:graphicFrame>
        <p:nvGraphicFramePr>
          <p:cNvPr id="2" name="Table 1">
            <a:extLst>
              <a:ext uri="{FF2B5EF4-FFF2-40B4-BE49-F238E27FC236}">
                <a16:creationId xmlns:a16="http://schemas.microsoft.com/office/drawing/2014/main" id="{2286D9CE-5776-15CC-3818-CF2D4DF4BDA2}"/>
              </a:ext>
            </a:extLst>
          </p:cNvPr>
          <p:cNvGraphicFramePr>
            <a:graphicFrameLocks noGrp="1"/>
          </p:cNvGraphicFramePr>
          <p:nvPr>
            <p:extLst>
              <p:ext uri="{D42A27DB-BD31-4B8C-83A1-F6EECF244321}">
                <p14:modId xmlns:p14="http://schemas.microsoft.com/office/powerpoint/2010/main" val="818796947"/>
              </p:ext>
            </p:extLst>
          </p:nvPr>
        </p:nvGraphicFramePr>
        <p:xfrm>
          <a:off x="470400" y="972344"/>
          <a:ext cx="8203200" cy="3999571"/>
        </p:xfrm>
        <a:graphic>
          <a:graphicData uri="http://schemas.openxmlformats.org/drawingml/2006/table">
            <a:tbl>
              <a:tblPr firstRow="1" bandRow="1">
                <a:tableStyleId>{5C22544A-7EE6-4342-B048-85BDC9FD1C3A}</a:tableStyleId>
              </a:tblPr>
              <a:tblGrid>
                <a:gridCol w="1010670">
                  <a:extLst>
                    <a:ext uri="{9D8B030D-6E8A-4147-A177-3AD203B41FA5}">
                      <a16:colId xmlns:a16="http://schemas.microsoft.com/office/drawing/2014/main" val="1218840667"/>
                    </a:ext>
                  </a:extLst>
                </a:gridCol>
                <a:gridCol w="2270610">
                  <a:extLst>
                    <a:ext uri="{9D8B030D-6E8A-4147-A177-3AD203B41FA5}">
                      <a16:colId xmlns:a16="http://schemas.microsoft.com/office/drawing/2014/main" val="950555532"/>
                    </a:ext>
                  </a:extLst>
                </a:gridCol>
                <a:gridCol w="1412748">
                  <a:extLst>
                    <a:ext uri="{9D8B030D-6E8A-4147-A177-3AD203B41FA5}">
                      <a16:colId xmlns:a16="http://schemas.microsoft.com/office/drawing/2014/main" val="1956918474"/>
                    </a:ext>
                  </a:extLst>
                </a:gridCol>
                <a:gridCol w="1868532">
                  <a:extLst>
                    <a:ext uri="{9D8B030D-6E8A-4147-A177-3AD203B41FA5}">
                      <a16:colId xmlns:a16="http://schemas.microsoft.com/office/drawing/2014/main" val="3079179235"/>
                    </a:ext>
                  </a:extLst>
                </a:gridCol>
                <a:gridCol w="1640640">
                  <a:extLst>
                    <a:ext uri="{9D8B030D-6E8A-4147-A177-3AD203B41FA5}">
                      <a16:colId xmlns:a16="http://schemas.microsoft.com/office/drawing/2014/main" val="1909237737"/>
                    </a:ext>
                  </a:extLst>
                </a:gridCol>
              </a:tblGrid>
              <a:tr h="646771">
                <a:tc>
                  <a:txBody>
                    <a:bodyPr/>
                    <a:lstStyle/>
                    <a:p>
                      <a:pPr algn="ctr"/>
                      <a:r>
                        <a:rPr lang="en-US" sz="1800" dirty="0">
                          <a:solidFill>
                            <a:schemeClr val="bg1"/>
                          </a:solidFill>
                          <a:latin typeface="Fira Sans" panose="020B0503050000020004" pitchFamily="34" charset="0"/>
                        </a:rPr>
                        <a:t>Method</a:t>
                      </a:r>
                    </a:p>
                  </a:txBody>
                  <a:tcPr/>
                </a:tc>
                <a:tc>
                  <a:txBody>
                    <a:bodyPr/>
                    <a:lstStyle/>
                    <a:p>
                      <a:pPr algn="ctr"/>
                      <a:r>
                        <a:rPr lang="en-US" sz="1800" dirty="0">
                          <a:solidFill>
                            <a:schemeClr val="bg1"/>
                          </a:solidFill>
                          <a:latin typeface="Fira Sans" panose="020B0503050000020004" pitchFamily="34" charset="0"/>
                        </a:rPr>
                        <a:t>Forecast</a:t>
                      </a:r>
                    </a:p>
                  </a:txBody>
                  <a:tcPr/>
                </a:tc>
                <a:tc>
                  <a:txBody>
                    <a:bodyPr/>
                    <a:lstStyle/>
                    <a:p>
                      <a:pPr algn="ctr"/>
                      <a:r>
                        <a:rPr lang="en-US" sz="1800" dirty="0">
                          <a:solidFill>
                            <a:schemeClr val="bg1"/>
                          </a:solidFill>
                          <a:latin typeface="Fira Sans" panose="020B0503050000020004" pitchFamily="34" charset="0"/>
                        </a:rPr>
                        <a:t>ACF shows trend?</a:t>
                      </a:r>
                    </a:p>
                  </a:txBody>
                  <a:tcPr/>
                </a:tc>
                <a:tc>
                  <a:txBody>
                    <a:bodyPr/>
                    <a:lstStyle/>
                    <a:p>
                      <a:pPr algn="ctr"/>
                      <a:r>
                        <a:rPr lang="en-US" sz="1800" dirty="0">
                          <a:solidFill>
                            <a:schemeClr val="bg1"/>
                          </a:solidFill>
                          <a:latin typeface="Fira Sans" panose="020B0503050000020004" pitchFamily="34" charset="0"/>
                        </a:rPr>
                        <a:t>Error Size and Quantity</a:t>
                      </a:r>
                    </a:p>
                  </a:txBody>
                  <a:tcPr/>
                </a:tc>
                <a:tc>
                  <a:txBody>
                    <a:bodyPr/>
                    <a:lstStyle/>
                    <a:p>
                      <a:pPr algn="ctr"/>
                      <a:r>
                        <a:rPr lang="en-US" sz="1800" dirty="0">
                          <a:solidFill>
                            <a:schemeClr val="bg1"/>
                          </a:solidFill>
                          <a:latin typeface="Fira Sans" panose="020B0503050000020004" pitchFamily="34" charset="0"/>
                        </a:rPr>
                        <a:t>MAPE</a:t>
                      </a:r>
                    </a:p>
                  </a:txBody>
                  <a:tcPr/>
                </a:tc>
                <a:extLst>
                  <a:ext uri="{0D108BD9-81ED-4DB2-BD59-A6C34878D82A}">
                    <a16:rowId xmlns:a16="http://schemas.microsoft.com/office/drawing/2014/main" val="346088955"/>
                  </a:ext>
                </a:extLst>
              </a:tr>
              <a:tr h="1033346">
                <a:tc>
                  <a:txBody>
                    <a:bodyPr/>
                    <a:lstStyle/>
                    <a:p>
                      <a:pPr algn="ctr"/>
                      <a:r>
                        <a:rPr lang="en-US" sz="1600" dirty="0">
                          <a:latin typeface="Fira Sans" panose="020B0503050000020004" pitchFamily="34" charset="0"/>
                        </a:rPr>
                        <a:t>Holt-Winters</a:t>
                      </a:r>
                    </a:p>
                  </a:txBody>
                  <a:tcPr/>
                </a:tc>
                <a:tc>
                  <a:txBody>
                    <a:bodyPr/>
                    <a:lstStyle/>
                    <a:p>
                      <a:pPr algn="ctr"/>
                      <a:r>
                        <a:rPr lang="en-US" sz="1600" dirty="0">
                          <a:latin typeface="Fira Sans" panose="020B0503050000020004" pitchFamily="34" charset="0"/>
                        </a:rPr>
                        <a:t>Displays seasonality, forecasting 814,619 flights in July, a busy month, and 651,537 in February.</a:t>
                      </a:r>
                    </a:p>
                  </a:txBody>
                  <a:tcPr/>
                </a:tc>
                <a:tc>
                  <a:txBody>
                    <a:bodyPr/>
                    <a:lstStyle/>
                    <a:p>
                      <a:pPr algn="ctr"/>
                      <a:r>
                        <a:rPr lang="en-US" sz="1600" dirty="0">
                          <a:latin typeface="Fira Sans" panose="020B0503050000020004" pitchFamily="34" charset="0"/>
                        </a:rPr>
                        <a:t>No</a:t>
                      </a:r>
                    </a:p>
                  </a:txBody>
                  <a:tcPr/>
                </a:tc>
                <a:tc>
                  <a:txBody>
                    <a:bodyPr/>
                    <a:lstStyle/>
                    <a:p>
                      <a:pPr algn="ctr"/>
                      <a:r>
                        <a:rPr lang="en-US" sz="1600" dirty="0">
                          <a:latin typeface="Fira Sans" panose="020B0503050000020004" pitchFamily="34" charset="0"/>
                        </a:rPr>
                        <a:t>Histogram shows errors are concentrated around zero</a:t>
                      </a:r>
                    </a:p>
                  </a:txBody>
                  <a:tcPr/>
                </a:tc>
                <a:tc>
                  <a:txBody>
                    <a:bodyPr/>
                    <a:lstStyle/>
                    <a:p>
                      <a:pPr algn="ctr"/>
                      <a:r>
                        <a:rPr lang="en-US" sz="1600" dirty="0">
                          <a:latin typeface="Fira Sans" panose="020B0503050000020004" pitchFamily="34" charset="0"/>
                        </a:rPr>
                        <a:t>1.3298</a:t>
                      </a:r>
                    </a:p>
                  </a:txBody>
                  <a:tcPr/>
                </a:tc>
                <a:extLst>
                  <a:ext uri="{0D108BD9-81ED-4DB2-BD59-A6C34878D82A}">
                    <a16:rowId xmlns:a16="http://schemas.microsoft.com/office/drawing/2014/main" val="50682688"/>
                  </a:ext>
                </a:extLst>
              </a:tr>
              <a:tr h="1033346">
                <a:tc>
                  <a:txBody>
                    <a:bodyPr/>
                    <a:lstStyle/>
                    <a:p>
                      <a:pPr algn="ctr"/>
                      <a:r>
                        <a:rPr lang="en-US" sz="1600" dirty="0">
                          <a:latin typeface="Fira Sans" panose="020B0503050000020004" pitchFamily="34" charset="0"/>
                        </a:rPr>
                        <a:t>ARIMA</a:t>
                      </a:r>
                    </a:p>
                  </a:txBody>
                  <a:tcPr/>
                </a:tc>
                <a:tc>
                  <a:txBody>
                    <a:bodyPr/>
                    <a:lstStyle/>
                    <a:p>
                      <a:pPr algn="ctr"/>
                      <a:r>
                        <a:rPr lang="en-US" sz="1600" dirty="0">
                          <a:latin typeface="Fira Sans" panose="020B0503050000020004" pitchFamily="34" charset="0"/>
                        </a:rPr>
                        <a:t>Shows seasonality similar to Holt-Winters, but the forecast is more accurate. July projects to have 791,616 flights, and February projects to have 655,284.</a:t>
                      </a:r>
                    </a:p>
                  </a:txBody>
                  <a:tcPr/>
                </a:tc>
                <a:tc>
                  <a:txBody>
                    <a:bodyPr/>
                    <a:lstStyle/>
                    <a:p>
                      <a:pPr algn="ctr"/>
                      <a:r>
                        <a:rPr lang="en-US" sz="1600" dirty="0">
                          <a:latin typeface="Fira Sans" panose="020B0503050000020004" pitchFamily="34" charset="0"/>
                        </a:rPr>
                        <a:t>No</a:t>
                      </a:r>
                    </a:p>
                  </a:txBody>
                  <a:tcPr/>
                </a:tc>
                <a:tc>
                  <a:txBody>
                    <a:bodyPr/>
                    <a:lstStyle/>
                    <a:p>
                      <a:pPr algn="ctr"/>
                      <a:r>
                        <a:rPr lang="en-US" sz="1600" dirty="0">
                          <a:latin typeface="Fira Sans" panose="020B0503050000020004" pitchFamily="34" charset="0"/>
                        </a:rPr>
                        <a:t>Histogram shows errors are concentrated around zero, showing they are all small</a:t>
                      </a:r>
                    </a:p>
                  </a:txBody>
                  <a:tcPr/>
                </a:tc>
                <a:tc>
                  <a:txBody>
                    <a:bodyPr/>
                    <a:lstStyle/>
                    <a:p>
                      <a:pPr algn="ctr"/>
                      <a:r>
                        <a:rPr lang="en-US" sz="1600" dirty="0">
                          <a:latin typeface="Fira Sans" panose="020B0503050000020004" pitchFamily="34" charset="0"/>
                        </a:rPr>
                        <a:t>0.8080</a:t>
                      </a:r>
                    </a:p>
                  </a:txBody>
                  <a:tcPr/>
                </a:tc>
                <a:extLst>
                  <a:ext uri="{0D108BD9-81ED-4DB2-BD59-A6C34878D82A}">
                    <a16:rowId xmlns:a16="http://schemas.microsoft.com/office/drawing/2014/main" val="3779212307"/>
                  </a:ext>
                </a:extLst>
              </a:tr>
            </a:tbl>
          </a:graphicData>
        </a:graphic>
      </p:graphicFrame>
    </p:spTree>
    <p:extLst>
      <p:ext uri="{BB962C8B-B14F-4D97-AF65-F5344CB8AC3E}">
        <p14:creationId xmlns:p14="http://schemas.microsoft.com/office/powerpoint/2010/main" val="115519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70400" y="322806"/>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rPr>
              <a:t>Recommended Forecast</a:t>
            </a:r>
            <a:endParaRPr sz="3200" dirty="0"/>
          </a:p>
        </p:txBody>
      </p:sp>
      <p:sp>
        <p:nvSpPr>
          <p:cNvPr id="478" name="Google Shape;478;p24"/>
          <p:cNvSpPr/>
          <p:nvPr/>
        </p:nvSpPr>
        <p:spPr>
          <a:xfrm>
            <a:off x="301796" y="1329497"/>
            <a:ext cx="2737618" cy="65387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Fira Sans Extra Condensed Medium"/>
                <a:ea typeface="Fira Sans Extra Condensed Medium"/>
                <a:cs typeface="Fira Sans Extra Condensed Medium"/>
                <a:sym typeface="Fira Sans Extra Condensed Medium"/>
              </a:rPr>
              <a:t>ARIMA</a:t>
            </a:r>
            <a:endParaRPr sz="3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 name="TextBox 3">
            <a:extLst>
              <a:ext uri="{FF2B5EF4-FFF2-40B4-BE49-F238E27FC236}">
                <a16:creationId xmlns:a16="http://schemas.microsoft.com/office/drawing/2014/main" id="{F36C19BA-08C2-BA5B-5D3D-4D9DBD41737A}"/>
              </a:ext>
            </a:extLst>
          </p:cNvPr>
          <p:cNvSpPr txBox="1"/>
          <p:nvPr/>
        </p:nvSpPr>
        <p:spPr>
          <a:xfrm>
            <a:off x="592428" y="2137893"/>
            <a:ext cx="2266682" cy="224676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panose="020B0503050000020004" pitchFamily="34" charset="0"/>
              </a:rPr>
              <a:t>Displays most accurate seasonality flight trends from past years</a:t>
            </a:r>
          </a:p>
          <a:p>
            <a:pPr marL="285750" indent="-285750">
              <a:buFont typeface="Arial" panose="020B0604020202020204" pitchFamily="34" charset="0"/>
              <a:buChar char="•"/>
            </a:pPr>
            <a:r>
              <a:rPr lang="en-US" dirty="0">
                <a:latin typeface="Fira Sans" panose="020B0503050000020004" pitchFamily="34" charset="0"/>
              </a:rPr>
              <a:t>No trend in residuals</a:t>
            </a:r>
          </a:p>
          <a:p>
            <a:pPr marL="285750" indent="-285750">
              <a:buFont typeface="Arial" panose="020B0604020202020204" pitchFamily="34" charset="0"/>
              <a:buChar char="•"/>
            </a:pPr>
            <a:r>
              <a:rPr lang="en-US" dirty="0">
                <a:latin typeface="Fira Sans" panose="020B0503050000020004" pitchFamily="34" charset="0"/>
              </a:rPr>
              <a:t>Errors are small, as most fall between 0 and 10,000 values</a:t>
            </a:r>
          </a:p>
          <a:p>
            <a:pPr marL="285750" indent="-285750">
              <a:buFont typeface="Arial" panose="020B0604020202020204" pitchFamily="34" charset="0"/>
              <a:buChar char="•"/>
            </a:pPr>
            <a:r>
              <a:rPr lang="en-US" dirty="0">
                <a:latin typeface="Fira Sans" panose="020B0503050000020004" pitchFamily="34" charset="0"/>
              </a:rPr>
              <a:t>MAPE is the lowest of all models at 0.8080</a:t>
            </a:r>
          </a:p>
        </p:txBody>
      </p:sp>
      <p:pic>
        <p:nvPicPr>
          <p:cNvPr id="5" name="Picture 4" descr="A graph with a line graph and numbers&#10;&#10;AI-generated content may be incorrect.">
            <a:extLst>
              <a:ext uri="{FF2B5EF4-FFF2-40B4-BE49-F238E27FC236}">
                <a16:creationId xmlns:a16="http://schemas.microsoft.com/office/drawing/2014/main" id="{027E18D3-12C9-480E-5DC3-303F212B9754}"/>
              </a:ext>
            </a:extLst>
          </p:cNvPr>
          <p:cNvPicPr>
            <a:picLocks noChangeAspect="1"/>
          </p:cNvPicPr>
          <p:nvPr/>
        </p:nvPicPr>
        <p:blipFill>
          <a:blip r:embed="rId3"/>
          <a:stretch>
            <a:fillRect/>
          </a:stretch>
        </p:blipFill>
        <p:spPr>
          <a:xfrm>
            <a:off x="4447412" y="896625"/>
            <a:ext cx="3314352" cy="2078262"/>
          </a:xfrm>
          <a:prstGeom prst="rect">
            <a:avLst/>
          </a:prstGeom>
        </p:spPr>
      </p:pic>
      <p:pic>
        <p:nvPicPr>
          <p:cNvPr id="6" name="Picture 5" descr="A graph of a measuring device&#10;&#10;AI-generated content may be incorrect.">
            <a:extLst>
              <a:ext uri="{FF2B5EF4-FFF2-40B4-BE49-F238E27FC236}">
                <a16:creationId xmlns:a16="http://schemas.microsoft.com/office/drawing/2014/main" id="{3F5BB229-12BA-F213-4C98-4D3478807EBB}"/>
              </a:ext>
            </a:extLst>
          </p:cNvPr>
          <p:cNvPicPr>
            <a:picLocks noChangeAspect="1"/>
          </p:cNvPicPr>
          <p:nvPr/>
        </p:nvPicPr>
        <p:blipFill>
          <a:blip r:embed="rId4"/>
          <a:stretch>
            <a:fillRect/>
          </a:stretch>
        </p:blipFill>
        <p:spPr>
          <a:xfrm>
            <a:off x="2949263" y="3160125"/>
            <a:ext cx="2940588" cy="1821703"/>
          </a:xfrm>
          <a:prstGeom prst="rect">
            <a:avLst/>
          </a:prstGeom>
        </p:spPr>
      </p:pic>
      <p:pic>
        <p:nvPicPr>
          <p:cNvPr id="8" name="Picture 7" descr="A graph of a number of bars&#10;&#10;AI-generated content may be incorrect.">
            <a:extLst>
              <a:ext uri="{FF2B5EF4-FFF2-40B4-BE49-F238E27FC236}">
                <a16:creationId xmlns:a16="http://schemas.microsoft.com/office/drawing/2014/main" id="{D7E0DAF7-7D31-7312-2810-A516B501490E}"/>
              </a:ext>
            </a:extLst>
          </p:cNvPr>
          <p:cNvPicPr>
            <a:picLocks noChangeAspect="1"/>
          </p:cNvPicPr>
          <p:nvPr/>
        </p:nvPicPr>
        <p:blipFill>
          <a:blip r:embed="rId5"/>
          <a:stretch>
            <a:fillRect/>
          </a:stretch>
        </p:blipFill>
        <p:spPr>
          <a:xfrm>
            <a:off x="6104588" y="3160124"/>
            <a:ext cx="2966612" cy="18217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a:extLst>
            <a:ext uri="{FF2B5EF4-FFF2-40B4-BE49-F238E27FC236}">
              <a16:creationId xmlns:a16="http://schemas.microsoft.com/office/drawing/2014/main" id="{39685C43-36C7-E88A-DB3D-96F3741C2DBB}"/>
            </a:ext>
          </a:extLst>
        </p:cNvPr>
        <p:cNvGrpSpPr/>
        <p:nvPr/>
      </p:nvGrpSpPr>
      <p:grpSpPr>
        <a:xfrm>
          <a:off x="0" y="0"/>
          <a:ext cx="0" cy="0"/>
          <a:chOff x="0" y="0"/>
          <a:chExt cx="0" cy="0"/>
        </a:xfrm>
      </p:grpSpPr>
      <p:sp>
        <p:nvSpPr>
          <p:cNvPr id="443" name="Google Shape;443;p24">
            <a:extLst>
              <a:ext uri="{FF2B5EF4-FFF2-40B4-BE49-F238E27FC236}">
                <a16:creationId xmlns:a16="http://schemas.microsoft.com/office/drawing/2014/main" id="{A5852421-165C-32B1-EEB6-A506C15012E6}"/>
              </a:ext>
            </a:extLst>
          </p:cNvPr>
          <p:cNvSpPr txBox="1">
            <a:spLocks noGrp="1"/>
          </p:cNvSpPr>
          <p:nvPr>
            <p:ph type="title"/>
          </p:nvPr>
        </p:nvSpPr>
        <p:spPr>
          <a:xfrm>
            <a:off x="625343" y="338658"/>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Conclusion</a:t>
            </a:r>
            <a:endParaRPr sz="3200" dirty="0"/>
          </a:p>
        </p:txBody>
      </p:sp>
      <p:sp>
        <p:nvSpPr>
          <p:cNvPr id="478" name="Google Shape;478;p24">
            <a:extLst>
              <a:ext uri="{FF2B5EF4-FFF2-40B4-BE49-F238E27FC236}">
                <a16:creationId xmlns:a16="http://schemas.microsoft.com/office/drawing/2014/main" id="{BA115484-A272-AFC2-784D-8A4A4AD954D3}"/>
              </a:ext>
            </a:extLst>
          </p:cNvPr>
          <p:cNvSpPr/>
          <p:nvPr/>
        </p:nvSpPr>
        <p:spPr>
          <a:xfrm>
            <a:off x="5875368" y="905569"/>
            <a:ext cx="2112133" cy="41232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FFFFFF"/>
                </a:solidFill>
                <a:latin typeface="Fira Sans Extra Condensed Medium"/>
                <a:ea typeface="Fira Sans Extra Condensed Medium"/>
                <a:cs typeface="Fira Sans Extra Condensed Medium"/>
                <a:sym typeface="Fira Sans Extra Condensed Medium"/>
              </a:rPr>
              <a:t>Insights</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pic>
        <p:nvPicPr>
          <p:cNvPr id="5" name="Picture 4" descr="A graph with a line graph and numbers&#10;&#10;AI-generated content may be incorrect.">
            <a:extLst>
              <a:ext uri="{FF2B5EF4-FFF2-40B4-BE49-F238E27FC236}">
                <a16:creationId xmlns:a16="http://schemas.microsoft.com/office/drawing/2014/main" id="{55B0E0FD-05EB-4763-52B0-7D782B319E92}"/>
              </a:ext>
            </a:extLst>
          </p:cNvPr>
          <p:cNvPicPr>
            <a:picLocks noChangeAspect="1"/>
          </p:cNvPicPr>
          <p:nvPr/>
        </p:nvPicPr>
        <p:blipFill>
          <a:blip r:embed="rId3"/>
          <a:stretch>
            <a:fillRect/>
          </a:stretch>
        </p:blipFill>
        <p:spPr>
          <a:xfrm>
            <a:off x="93799" y="916606"/>
            <a:ext cx="5169752" cy="3241689"/>
          </a:xfrm>
          <a:prstGeom prst="rect">
            <a:avLst/>
          </a:prstGeom>
        </p:spPr>
      </p:pic>
      <p:graphicFrame>
        <p:nvGraphicFramePr>
          <p:cNvPr id="2" name="Table 1">
            <a:extLst>
              <a:ext uri="{FF2B5EF4-FFF2-40B4-BE49-F238E27FC236}">
                <a16:creationId xmlns:a16="http://schemas.microsoft.com/office/drawing/2014/main" id="{726B4CBD-467B-A522-226E-94CC3B7962A3}"/>
              </a:ext>
            </a:extLst>
          </p:cNvPr>
          <p:cNvGraphicFramePr>
            <a:graphicFrameLocks noGrp="1"/>
          </p:cNvGraphicFramePr>
          <p:nvPr>
            <p:extLst>
              <p:ext uri="{D42A27DB-BD31-4B8C-83A1-F6EECF244321}">
                <p14:modId xmlns:p14="http://schemas.microsoft.com/office/powerpoint/2010/main" val="356515433"/>
              </p:ext>
            </p:extLst>
          </p:nvPr>
        </p:nvGraphicFramePr>
        <p:xfrm>
          <a:off x="1343690" y="4325941"/>
          <a:ext cx="6898788" cy="675640"/>
        </p:xfrm>
        <a:graphic>
          <a:graphicData uri="http://schemas.openxmlformats.org/drawingml/2006/table">
            <a:tbl>
              <a:tblPr firstRow="1" bandRow="1">
                <a:tableStyleId>{5C22544A-7EE6-4342-B048-85BDC9FD1C3A}</a:tableStyleId>
              </a:tblPr>
              <a:tblGrid>
                <a:gridCol w="574899">
                  <a:extLst>
                    <a:ext uri="{9D8B030D-6E8A-4147-A177-3AD203B41FA5}">
                      <a16:colId xmlns:a16="http://schemas.microsoft.com/office/drawing/2014/main" val="2173461160"/>
                    </a:ext>
                  </a:extLst>
                </a:gridCol>
                <a:gridCol w="574899">
                  <a:extLst>
                    <a:ext uri="{9D8B030D-6E8A-4147-A177-3AD203B41FA5}">
                      <a16:colId xmlns:a16="http://schemas.microsoft.com/office/drawing/2014/main" val="487384343"/>
                    </a:ext>
                  </a:extLst>
                </a:gridCol>
                <a:gridCol w="574899">
                  <a:extLst>
                    <a:ext uri="{9D8B030D-6E8A-4147-A177-3AD203B41FA5}">
                      <a16:colId xmlns:a16="http://schemas.microsoft.com/office/drawing/2014/main" val="310067665"/>
                    </a:ext>
                  </a:extLst>
                </a:gridCol>
                <a:gridCol w="574899">
                  <a:extLst>
                    <a:ext uri="{9D8B030D-6E8A-4147-A177-3AD203B41FA5}">
                      <a16:colId xmlns:a16="http://schemas.microsoft.com/office/drawing/2014/main" val="336959561"/>
                    </a:ext>
                  </a:extLst>
                </a:gridCol>
                <a:gridCol w="574899">
                  <a:extLst>
                    <a:ext uri="{9D8B030D-6E8A-4147-A177-3AD203B41FA5}">
                      <a16:colId xmlns:a16="http://schemas.microsoft.com/office/drawing/2014/main" val="1997243612"/>
                    </a:ext>
                  </a:extLst>
                </a:gridCol>
                <a:gridCol w="574899">
                  <a:extLst>
                    <a:ext uri="{9D8B030D-6E8A-4147-A177-3AD203B41FA5}">
                      <a16:colId xmlns:a16="http://schemas.microsoft.com/office/drawing/2014/main" val="1087660382"/>
                    </a:ext>
                  </a:extLst>
                </a:gridCol>
                <a:gridCol w="574899">
                  <a:extLst>
                    <a:ext uri="{9D8B030D-6E8A-4147-A177-3AD203B41FA5}">
                      <a16:colId xmlns:a16="http://schemas.microsoft.com/office/drawing/2014/main" val="4077955258"/>
                    </a:ext>
                  </a:extLst>
                </a:gridCol>
                <a:gridCol w="574899">
                  <a:extLst>
                    <a:ext uri="{9D8B030D-6E8A-4147-A177-3AD203B41FA5}">
                      <a16:colId xmlns:a16="http://schemas.microsoft.com/office/drawing/2014/main" val="1038006762"/>
                    </a:ext>
                  </a:extLst>
                </a:gridCol>
                <a:gridCol w="574899">
                  <a:extLst>
                    <a:ext uri="{9D8B030D-6E8A-4147-A177-3AD203B41FA5}">
                      <a16:colId xmlns:a16="http://schemas.microsoft.com/office/drawing/2014/main" val="2543733369"/>
                    </a:ext>
                  </a:extLst>
                </a:gridCol>
                <a:gridCol w="574899">
                  <a:extLst>
                    <a:ext uri="{9D8B030D-6E8A-4147-A177-3AD203B41FA5}">
                      <a16:colId xmlns:a16="http://schemas.microsoft.com/office/drawing/2014/main" val="1760224053"/>
                    </a:ext>
                  </a:extLst>
                </a:gridCol>
                <a:gridCol w="574899">
                  <a:extLst>
                    <a:ext uri="{9D8B030D-6E8A-4147-A177-3AD203B41FA5}">
                      <a16:colId xmlns:a16="http://schemas.microsoft.com/office/drawing/2014/main" val="3183402568"/>
                    </a:ext>
                  </a:extLst>
                </a:gridCol>
                <a:gridCol w="574899">
                  <a:extLst>
                    <a:ext uri="{9D8B030D-6E8A-4147-A177-3AD203B41FA5}">
                      <a16:colId xmlns:a16="http://schemas.microsoft.com/office/drawing/2014/main" val="293927668"/>
                    </a:ext>
                  </a:extLst>
                </a:gridCol>
              </a:tblGrid>
              <a:tr h="282282">
                <a:tc>
                  <a:txBody>
                    <a:bodyPr/>
                    <a:lstStyle/>
                    <a:p>
                      <a:pPr algn="ctr"/>
                      <a:r>
                        <a:rPr lang="en-US" dirty="0">
                          <a:latin typeface="Fira Sans" panose="020B0503050000020004" pitchFamily="34" charset="0"/>
                        </a:rPr>
                        <a:t>Oct</a:t>
                      </a:r>
                    </a:p>
                  </a:txBody>
                  <a:tcPr/>
                </a:tc>
                <a:tc>
                  <a:txBody>
                    <a:bodyPr/>
                    <a:lstStyle/>
                    <a:p>
                      <a:pPr algn="ctr"/>
                      <a:r>
                        <a:rPr lang="en-US" dirty="0">
                          <a:latin typeface="Fira Sans" panose="020B0503050000020004" pitchFamily="34" charset="0"/>
                        </a:rPr>
                        <a:t>Nov</a:t>
                      </a:r>
                    </a:p>
                  </a:txBody>
                  <a:tcPr/>
                </a:tc>
                <a:tc>
                  <a:txBody>
                    <a:bodyPr/>
                    <a:lstStyle/>
                    <a:p>
                      <a:pPr algn="ctr"/>
                      <a:r>
                        <a:rPr lang="en-US" dirty="0">
                          <a:latin typeface="Fira Sans" panose="020B0503050000020004" pitchFamily="34" charset="0"/>
                        </a:rPr>
                        <a:t>Dec</a:t>
                      </a:r>
                    </a:p>
                  </a:txBody>
                  <a:tcPr/>
                </a:tc>
                <a:tc>
                  <a:txBody>
                    <a:bodyPr/>
                    <a:lstStyle/>
                    <a:p>
                      <a:pPr algn="ctr"/>
                      <a:r>
                        <a:rPr lang="en-US" dirty="0">
                          <a:latin typeface="Fira Sans" panose="020B0503050000020004" pitchFamily="34" charset="0"/>
                        </a:rPr>
                        <a:t>Jan</a:t>
                      </a:r>
                    </a:p>
                  </a:txBody>
                  <a:tcPr/>
                </a:tc>
                <a:tc>
                  <a:txBody>
                    <a:bodyPr/>
                    <a:lstStyle/>
                    <a:p>
                      <a:pPr algn="ctr"/>
                      <a:r>
                        <a:rPr lang="en-US" dirty="0">
                          <a:latin typeface="Fira Sans" panose="020B0503050000020004" pitchFamily="34" charset="0"/>
                        </a:rPr>
                        <a:t>Feb</a:t>
                      </a:r>
                    </a:p>
                  </a:txBody>
                  <a:tcPr/>
                </a:tc>
                <a:tc>
                  <a:txBody>
                    <a:bodyPr/>
                    <a:lstStyle/>
                    <a:p>
                      <a:pPr algn="ctr"/>
                      <a:r>
                        <a:rPr lang="en-US" dirty="0">
                          <a:latin typeface="Fira Sans" panose="020B0503050000020004" pitchFamily="34" charset="0"/>
                        </a:rPr>
                        <a:t>Mar</a:t>
                      </a:r>
                    </a:p>
                  </a:txBody>
                  <a:tcPr/>
                </a:tc>
                <a:tc>
                  <a:txBody>
                    <a:bodyPr/>
                    <a:lstStyle/>
                    <a:p>
                      <a:pPr algn="ctr"/>
                      <a:r>
                        <a:rPr lang="en-US" dirty="0">
                          <a:latin typeface="Fira Sans" panose="020B0503050000020004" pitchFamily="34" charset="0"/>
                        </a:rPr>
                        <a:t>Apr</a:t>
                      </a:r>
                    </a:p>
                  </a:txBody>
                  <a:tcPr/>
                </a:tc>
                <a:tc>
                  <a:txBody>
                    <a:bodyPr/>
                    <a:lstStyle/>
                    <a:p>
                      <a:pPr algn="ctr"/>
                      <a:r>
                        <a:rPr lang="en-US" dirty="0">
                          <a:latin typeface="Fira Sans" panose="020B0503050000020004" pitchFamily="34" charset="0"/>
                        </a:rPr>
                        <a:t>May</a:t>
                      </a:r>
                    </a:p>
                  </a:txBody>
                  <a:tcPr/>
                </a:tc>
                <a:tc>
                  <a:txBody>
                    <a:bodyPr/>
                    <a:lstStyle/>
                    <a:p>
                      <a:pPr algn="ctr"/>
                      <a:r>
                        <a:rPr lang="en-US" dirty="0">
                          <a:latin typeface="Fira Sans" panose="020B0503050000020004" pitchFamily="34" charset="0"/>
                        </a:rPr>
                        <a:t>Jun</a:t>
                      </a:r>
                    </a:p>
                  </a:txBody>
                  <a:tcPr/>
                </a:tc>
                <a:tc>
                  <a:txBody>
                    <a:bodyPr/>
                    <a:lstStyle/>
                    <a:p>
                      <a:pPr algn="ctr"/>
                      <a:r>
                        <a:rPr lang="en-US" dirty="0">
                          <a:latin typeface="Fira Sans" panose="020B0503050000020004" pitchFamily="34" charset="0"/>
                        </a:rPr>
                        <a:t>Jul</a:t>
                      </a:r>
                    </a:p>
                  </a:txBody>
                  <a:tcPr/>
                </a:tc>
                <a:tc>
                  <a:txBody>
                    <a:bodyPr/>
                    <a:lstStyle/>
                    <a:p>
                      <a:pPr algn="ctr"/>
                      <a:r>
                        <a:rPr lang="en-US" dirty="0">
                          <a:latin typeface="Fira Sans" panose="020B0503050000020004" pitchFamily="34" charset="0"/>
                        </a:rPr>
                        <a:t>Aug</a:t>
                      </a:r>
                    </a:p>
                  </a:txBody>
                  <a:tcPr/>
                </a:tc>
                <a:tc>
                  <a:txBody>
                    <a:bodyPr/>
                    <a:lstStyle/>
                    <a:p>
                      <a:pPr algn="ctr"/>
                      <a:r>
                        <a:rPr lang="en-US" dirty="0">
                          <a:latin typeface="Fira Sans" panose="020B0503050000020004" pitchFamily="34" charset="0"/>
                        </a:rPr>
                        <a:t>Sep</a:t>
                      </a:r>
                    </a:p>
                  </a:txBody>
                  <a:tcPr/>
                </a:tc>
                <a:extLst>
                  <a:ext uri="{0D108BD9-81ED-4DB2-BD59-A6C34878D82A}">
                    <a16:rowId xmlns:a16="http://schemas.microsoft.com/office/drawing/2014/main" val="4271581200"/>
                  </a:ext>
                </a:extLst>
              </a:tr>
              <a:tr h="370840">
                <a:tc>
                  <a:txBody>
                    <a:bodyPr/>
                    <a:lstStyle/>
                    <a:p>
                      <a:pPr algn="ctr"/>
                      <a:r>
                        <a:rPr lang="en-US" dirty="0">
                          <a:latin typeface="Fira Sans" panose="020B0503050000020004" pitchFamily="34" charset="0"/>
                        </a:rPr>
                        <a:t>722k</a:t>
                      </a:r>
                    </a:p>
                  </a:txBody>
                  <a:tcPr/>
                </a:tc>
                <a:tc>
                  <a:txBody>
                    <a:bodyPr/>
                    <a:lstStyle/>
                    <a:p>
                      <a:pPr algn="ctr"/>
                      <a:r>
                        <a:rPr lang="en-US" dirty="0">
                          <a:latin typeface="Fira Sans" panose="020B0503050000020004" pitchFamily="34" charset="0"/>
                        </a:rPr>
                        <a:t>691k</a:t>
                      </a:r>
                    </a:p>
                  </a:txBody>
                  <a:tcPr/>
                </a:tc>
                <a:tc>
                  <a:txBody>
                    <a:bodyPr/>
                    <a:lstStyle/>
                    <a:p>
                      <a:pPr algn="ctr"/>
                      <a:r>
                        <a:rPr lang="en-US" dirty="0">
                          <a:latin typeface="Fira Sans" panose="020B0503050000020004" pitchFamily="34" charset="0"/>
                        </a:rPr>
                        <a:t>690k</a:t>
                      </a:r>
                    </a:p>
                  </a:txBody>
                  <a:tcPr/>
                </a:tc>
                <a:tc>
                  <a:txBody>
                    <a:bodyPr/>
                    <a:lstStyle/>
                    <a:p>
                      <a:pPr algn="ctr"/>
                      <a:r>
                        <a:rPr lang="en-US" dirty="0">
                          <a:latin typeface="Fira Sans" panose="020B0503050000020004" pitchFamily="34" charset="0"/>
                        </a:rPr>
                        <a:t>699k</a:t>
                      </a:r>
                    </a:p>
                  </a:txBody>
                  <a:tcPr/>
                </a:tc>
                <a:tc>
                  <a:txBody>
                    <a:bodyPr/>
                    <a:lstStyle/>
                    <a:p>
                      <a:pPr algn="ctr"/>
                      <a:r>
                        <a:rPr lang="en-US" dirty="0">
                          <a:latin typeface="Fira Sans" panose="020B0503050000020004" pitchFamily="34" charset="0"/>
                        </a:rPr>
                        <a:t>655k</a:t>
                      </a:r>
                    </a:p>
                  </a:txBody>
                  <a:tcPr/>
                </a:tc>
                <a:tc>
                  <a:txBody>
                    <a:bodyPr/>
                    <a:lstStyle/>
                    <a:p>
                      <a:pPr algn="ctr"/>
                      <a:r>
                        <a:rPr lang="en-US" dirty="0">
                          <a:latin typeface="Fira Sans" panose="020B0503050000020004" pitchFamily="34" charset="0"/>
                        </a:rPr>
                        <a:t>753k</a:t>
                      </a:r>
                    </a:p>
                  </a:txBody>
                  <a:tcPr/>
                </a:tc>
                <a:tc>
                  <a:txBody>
                    <a:bodyPr/>
                    <a:lstStyle/>
                    <a:p>
                      <a:pPr algn="ctr"/>
                      <a:r>
                        <a:rPr lang="en-US" dirty="0">
                          <a:latin typeface="Fira Sans" panose="020B0503050000020004" pitchFamily="34" charset="0"/>
                        </a:rPr>
                        <a:t>733k</a:t>
                      </a:r>
                    </a:p>
                  </a:txBody>
                  <a:tcPr/>
                </a:tc>
                <a:tc>
                  <a:txBody>
                    <a:bodyPr/>
                    <a:lstStyle/>
                    <a:p>
                      <a:pPr algn="ctr"/>
                      <a:r>
                        <a:rPr lang="en-US" dirty="0">
                          <a:latin typeface="Fira Sans" panose="020B0503050000020004" pitchFamily="34" charset="0"/>
                        </a:rPr>
                        <a:t>766k</a:t>
                      </a:r>
                    </a:p>
                  </a:txBody>
                  <a:tcPr/>
                </a:tc>
                <a:tc>
                  <a:txBody>
                    <a:bodyPr/>
                    <a:lstStyle/>
                    <a:p>
                      <a:pPr algn="ctr"/>
                      <a:r>
                        <a:rPr lang="en-US" dirty="0">
                          <a:latin typeface="Fira Sans" panose="020B0503050000020004" pitchFamily="34" charset="0"/>
                        </a:rPr>
                        <a:t>763k</a:t>
                      </a:r>
                    </a:p>
                  </a:txBody>
                  <a:tcPr/>
                </a:tc>
                <a:tc>
                  <a:txBody>
                    <a:bodyPr/>
                    <a:lstStyle/>
                    <a:p>
                      <a:pPr algn="ctr"/>
                      <a:r>
                        <a:rPr lang="en-US" dirty="0">
                          <a:latin typeface="Fira Sans" panose="020B0503050000020004" pitchFamily="34" charset="0"/>
                        </a:rPr>
                        <a:t>791k</a:t>
                      </a:r>
                    </a:p>
                  </a:txBody>
                  <a:tcPr/>
                </a:tc>
                <a:tc>
                  <a:txBody>
                    <a:bodyPr/>
                    <a:lstStyle/>
                    <a:p>
                      <a:pPr algn="ctr"/>
                      <a:r>
                        <a:rPr lang="en-US" dirty="0">
                          <a:latin typeface="Fira Sans" panose="020B0503050000020004" pitchFamily="34" charset="0"/>
                        </a:rPr>
                        <a:t>795k</a:t>
                      </a:r>
                    </a:p>
                  </a:txBody>
                  <a:tcPr/>
                </a:tc>
                <a:tc>
                  <a:txBody>
                    <a:bodyPr/>
                    <a:lstStyle/>
                    <a:p>
                      <a:pPr algn="ctr"/>
                      <a:r>
                        <a:rPr lang="en-US" dirty="0">
                          <a:latin typeface="Fira Sans" panose="020B0503050000020004" pitchFamily="34" charset="0"/>
                        </a:rPr>
                        <a:t>740k</a:t>
                      </a:r>
                    </a:p>
                  </a:txBody>
                  <a:tcPr/>
                </a:tc>
                <a:extLst>
                  <a:ext uri="{0D108BD9-81ED-4DB2-BD59-A6C34878D82A}">
                    <a16:rowId xmlns:a16="http://schemas.microsoft.com/office/drawing/2014/main" val="2223497051"/>
                  </a:ext>
                </a:extLst>
              </a:tr>
            </a:tbl>
          </a:graphicData>
        </a:graphic>
      </p:graphicFrame>
      <p:sp>
        <p:nvSpPr>
          <p:cNvPr id="7" name="Google Shape;443;p24">
            <a:extLst>
              <a:ext uri="{FF2B5EF4-FFF2-40B4-BE49-F238E27FC236}">
                <a16:creationId xmlns:a16="http://schemas.microsoft.com/office/drawing/2014/main" id="{22CE115E-7C47-7C42-6AB1-D6396DA01F8F}"/>
              </a:ext>
            </a:extLst>
          </p:cNvPr>
          <p:cNvSpPr txBox="1">
            <a:spLocks/>
          </p:cNvSpPr>
          <p:nvPr/>
        </p:nvSpPr>
        <p:spPr>
          <a:xfrm>
            <a:off x="-25756" y="4363126"/>
            <a:ext cx="1403796"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2500"/>
              <a:buFont typeface="Fira Sans Extra Condensed Medium"/>
              <a:buNone/>
              <a:defRPr sz="25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pPr algn="ctr"/>
            <a:r>
              <a:rPr lang="en-US" sz="1600" dirty="0"/>
              <a:t>Monthly Forecast</a:t>
            </a:r>
          </a:p>
          <a:p>
            <a:pPr algn="ctr"/>
            <a:r>
              <a:rPr lang="en-US" sz="1600" dirty="0"/>
              <a:t>(from Sep 2023)</a:t>
            </a:r>
          </a:p>
        </p:txBody>
      </p:sp>
      <p:sp>
        <p:nvSpPr>
          <p:cNvPr id="12" name="TextBox 11">
            <a:extLst>
              <a:ext uri="{FF2B5EF4-FFF2-40B4-BE49-F238E27FC236}">
                <a16:creationId xmlns:a16="http://schemas.microsoft.com/office/drawing/2014/main" id="{9814FAD9-BAD8-D28E-74F3-D095A2F7D5E5}"/>
              </a:ext>
            </a:extLst>
          </p:cNvPr>
          <p:cNvSpPr txBox="1"/>
          <p:nvPr/>
        </p:nvSpPr>
        <p:spPr>
          <a:xfrm>
            <a:off x="5196254" y="1375275"/>
            <a:ext cx="3693425" cy="2677656"/>
          </a:xfrm>
          <a:prstGeom prst="rect">
            <a:avLst/>
          </a:prstGeom>
          <a:noFill/>
        </p:spPr>
        <p:txBody>
          <a:bodyPr wrap="square" rtlCol="0">
            <a:spAutoFit/>
          </a:bodyPr>
          <a:lstStyle/>
          <a:p>
            <a:r>
              <a:rPr lang="en-US" dirty="0">
                <a:solidFill>
                  <a:schemeClr val="tx1">
                    <a:lumMod val="95000"/>
                    <a:lumOff val="5000"/>
                  </a:schemeClr>
                </a:solidFill>
                <a:effectLst/>
                <a:latin typeface="Fira Sans" panose="020B0503050000020004" pitchFamily="34" charset="0"/>
              </a:rPr>
              <a:t>Airline companies should have more planes and pilots on staff for the summer months, as there will be an increased amount of flights being booked during this time. Airports can also prepare for this by having more air traffic control workers during the summer, as well as more restaurants open for the larger crowds. In the winter, there are less flights throughout the US, so airline companies can limit the amount of planes being flown to limit mileage and fuel costs.</a:t>
            </a:r>
            <a:endParaRPr lang="en-US" dirty="0">
              <a:solidFill>
                <a:schemeClr val="tx1">
                  <a:lumMod val="95000"/>
                  <a:lumOff val="5000"/>
                </a:schemeClr>
              </a:solidFill>
              <a:latin typeface="Fira Sans" panose="020B0503050000020004" pitchFamily="34" charset="0"/>
            </a:endParaRPr>
          </a:p>
        </p:txBody>
      </p:sp>
      <p:sp>
        <p:nvSpPr>
          <p:cNvPr id="17" name="Google Shape;625;p28">
            <a:extLst>
              <a:ext uri="{FF2B5EF4-FFF2-40B4-BE49-F238E27FC236}">
                <a16:creationId xmlns:a16="http://schemas.microsoft.com/office/drawing/2014/main" id="{DA2F06F1-15CF-5512-03CA-2D3B40BC5DE8}"/>
              </a:ext>
            </a:extLst>
          </p:cNvPr>
          <p:cNvSpPr/>
          <p:nvPr/>
        </p:nvSpPr>
        <p:spPr>
          <a:xfrm>
            <a:off x="1341725" y="4068921"/>
            <a:ext cx="1723447" cy="25702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Medium"/>
                <a:ea typeface="Fira Sans Extra Condensed Medium"/>
                <a:cs typeface="Fira Sans Extra Condensed Medium"/>
                <a:sym typeface="Fira Sans Extra Condensed Medium"/>
              </a:rPr>
              <a:t>2023</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 name="Google Shape;625;p28">
            <a:extLst>
              <a:ext uri="{FF2B5EF4-FFF2-40B4-BE49-F238E27FC236}">
                <a16:creationId xmlns:a16="http://schemas.microsoft.com/office/drawing/2014/main" id="{8A762C03-8FAE-D3AA-8012-411F9E4B6DF1}"/>
              </a:ext>
            </a:extLst>
          </p:cNvPr>
          <p:cNvSpPr/>
          <p:nvPr/>
        </p:nvSpPr>
        <p:spPr>
          <a:xfrm>
            <a:off x="3074972" y="4068921"/>
            <a:ext cx="5167506" cy="25702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FFFFFF"/>
                </a:solidFill>
                <a:latin typeface="Fira Sans Extra Condensed Medium"/>
                <a:ea typeface="Fira Sans Extra Condensed Medium"/>
                <a:cs typeface="Fira Sans Extra Condensed Medium"/>
                <a:sym typeface="Fira Sans Extra Condensed Medium"/>
              </a:rPr>
              <a:t>2024</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260255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Goal of the Forecasts</a:t>
            </a:r>
            <a:endParaRPr dirty="0"/>
          </a:p>
        </p:txBody>
      </p:sp>
      <p:grpSp>
        <p:nvGrpSpPr>
          <p:cNvPr id="387" name="Google Shape;387;p22"/>
          <p:cNvGrpSpPr/>
          <p:nvPr/>
        </p:nvGrpSpPr>
        <p:grpSpPr>
          <a:xfrm>
            <a:off x="710325" y="2603739"/>
            <a:ext cx="2820600" cy="1055658"/>
            <a:chOff x="710325" y="2330425"/>
            <a:chExt cx="2820600" cy="1055658"/>
          </a:xfrm>
        </p:grpSpPr>
        <p:sp>
          <p:nvSpPr>
            <p:cNvPr id="389" name="Google Shape;389;p22"/>
            <p:cNvSpPr txBox="1"/>
            <p:nvPr/>
          </p:nvSpPr>
          <p:spPr>
            <a:xfrm>
              <a:off x="710325" y="23304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2"/>
                  </a:solidFill>
                  <a:latin typeface="Fira Sans Extra Condensed Medium"/>
                  <a:ea typeface="Fira Sans Extra Condensed Medium"/>
                  <a:cs typeface="Fira Sans Extra Condensed Medium"/>
                  <a:sym typeface="Fira Sans Extra Condensed Medium"/>
                </a:rPr>
                <a:t>Why</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0" name="Google Shape;390;p22"/>
            <p:cNvSpPr txBox="1"/>
            <p:nvPr/>
          </p:nvSpPr>
          <p:spPr>
            <a:xfrm>
              <a:off x="710325" y="2865283"/>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Want to highlight monthly trends in the data to help airlines and airports make the best decisions regarding supply and demand and staffing.</a:t>
              </a:r>
              <a:endParaRPr sz="1200" dirty="0">
                <a:solidFill>
                  <a:srgbClr val="434343"/>
                </a:solidFill>
                <a:latin typeface="Roboto"/>
                <a:ea typeface="Roboto"/>
                <a:cs typeface="Roboto"/>
                <a:sym typeface="Roboto"/>
              </a:endParaRPr>
            </a:p>
          </p:txBody>
        </p:sp>
      </p:grpSp>
      <p:grpSp>
        <p:nvGrpSpPr>
          <p:cNvPr id="397" name="Google Shape;397;p22"/>
          <p:cNvGrpSpPr/>
          <p:nvPr/>
        </p:nvGrpSpPr>
        <p:grpSpPr>
          <a:xfrm>
            <a:off x="710325" y="1287514"/>
            <a:ext cx="2820600" cy="841680"/>
            <a:chOff x="710325" y="1213889"/>
            <a:chExt cx="2820600" cy="841680"/>
          </a:xfrm>
        </p:grpSpPr>
        <p:sp>
          <p:nvSpPr>
            <p:cNvPr id="399" name="Google Shape;399;p22"/>
            <p:cNvSpPr txBox="1"/>
            <p:nvPr/>
          </p:nvSpPr>
          <p:spPr>
            <a:xfrm>
              <a:off x="710325" y="1213889"/>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Goal</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p:cNvSpPr txBox="1"/>
            <p:nvPr/>
          </p:nvSpPr>
          <p:spPr>
            <a:xfrm>
              <a:off x="710325" y="1534769"/>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Forecast the total amount of flights in the US for the next year. </a:t>
              </a:r>
              <a:endParaRPr sz="1200" dirty="0">
                <a:solidFill>
                  <a:srgbClr val="434343"/>
                </a:solidFill>
                <a:latin typeface="Roboto"/>
                <a:ea typeface="Roboto"/>
                <a:cs typeface="Roboto"/>
                <a:sym typeface="Roboto"/>
              </a:endParaRPr>
            </a:p>
          </p:txBody>
        </p:sp>
      </p:grpSp>
      <p:pic>
        <p:nvPicPr>
          <p:cNvPr id="1026" name="Picture 2" descr="What are key differences between the approach, runway, taxiway, and apron  at the airside of an airport? - OCEM Airfield Technology">
            <a:extLst>
              <a:ext uri="{FF2B5EF4-FFF2-40B4-BE49-F238E27FC236}">
                <a16:creationId xmlns:a16="http://schemas.microsoft.com/office/drawing/2014/main" id="{410993C9-4392-3BA6-4E38-B8CFFF09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335" y="1415439"/>
            <a:ext cx="4117340"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a:extLst>
            <a:ext uri="{FF2B5EF4-FFF2-40B4-BE49-F238E27FC236}">
              <a16:creationId xmlns:a16="http://schemas.microsoft.com/office/drawing/2014/main" id="{07B39AD9-54CB-9EE3-2E05-2C53D8BBDB4A}"/>
            </a:ext>
          </a:extLst>
        </p:cNvPr>
        <p:cNvGrpSpPr/>
        <p:nvPr/>
      </p:nvGrpSpPr>
      <p:grpSpPr>
        <a:xfrm>
          <a:off x="0" y="0"/>
          <a:ext cx="0" cy="0"/>
          <a:chOff x="0" y="0"/>
          <a:chExt cx="0" cy="0"/>
        </a:xfrm>
      </p:grpSpPr>
      <p:sp>
        <p:nvSpPr>
          <p:cNvPr id="386" name="Google Shape;386;p22">
            <a:extLst>
              <a:ext uri="{FF2B5EF4-FFF2-40B4-BE49-F238E27FC236}">
                <a16:creationId xmlns:a16="http://schemas.microsoft.com/office/drawing/2014/main" id="{946F74FC-ED84-D977-3604-2393FCDC5234}"/>
              </a:ext>
            </a:extLst>
          </p:cNvPr>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Goal of the Forecasts</a:t>
            </a:r>
            <a:endParaRPr dirty="0"/>
          </a:p>
        </p:txBody>
      </p:sp>
      <p:sp>
        <p:nvSpPr>
          <p:cNvPr id="390" name="Google Shape;390;p22">
            <a:extLst>
              <a:ext uri="{FF2B5EF4-FFF2-40B4-BE49-F238E27FC236}">
                <a16:creationId xmlns:a16="http://schemas.microsoft.com/office/drawing/2014/main" id="{E0B77543-1CCF-D477-BC6F-B754046DAEB6}"/>
              </a:ext>
            </a:extLst>
          </p:cNvPr>
          <p:cNvSpPr txBox="1"/>
          <p:nvPr/>
        </p:nvSpPr>
        <p:spPr>
          <a:xfrm>
            <a:off x="710325" y="3138597"/>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This reliable data set is from the US Department of Transportation Bureau of Transportation Statistics.</a:t>
            </a:r>
            <a:endParaRPr sz="1200" dirty="0">
              <a:solidFill>
                <a:srgbClr val="434343"/>
              </a:solidFill>
              <a:latin typeface="Roboto"/>
              <a:ea typeface="Roboto"/>
              <a:cs typeface="Roboto"/>
              <a:sym typeface="Roboto"/>
            </a:endParaRPr>
          </a:p>
        </p:txBody>
      </p:sp>
      <p:grpSp>
        <p:nvGrpSpPr>
          <p:cNvPr id="397" name="Google Shape;397;p22">
            <a:extLst>
              <a:ext uri="{FF2B5EF4-FFF2-40B4-BE49-F238E27FC236}">
                <a16:creationId xmlns:a16="http://schemas.microsoft.com/office/drawing/2014/main" id="{BEE8C1AC-AD60-9ECE-A482-B67F53E7E616}"/>
              </a:ext>
            </a:extLst>
          </p:cNvPr>
          <p:cNvGrpSpPr/>
          <p:nvPr/>
        </p:nvGrpSpPr>
        <p:grpSpPr>
          <a:xfrm>
            <a:off x="710325" y="1287514"/>
            <a:ext cx="2820600" cy="841680"/>
            <a:chOff x="710325" y="1213889"/>
            <a:chExt cx="2820600" cy="841680"/>
          </a:xfrm>
        </p:grpSpPr>
        <p:sp>
          <p:nvSpPr>
            <p:cNvPr id="399" name="Google Shape;399;p22">
              <a:extLst>
                <a:ext uri="{FF2B5EF4-FFF2-40B4-BE49-F238E27FC236}">
                  <a16:creationId xmlns:a16="http://schemas.microsoft.com/office/drawing/2014/main" id="{A688F122-B22C-73E0-AB2A-7EFB8D21F291}"/>
                </a:ext>
              </a:extLst>
            </p:cNvPr>
            <p:cNvSpPr txBox="1"/>
            <p:nvPr/>
          </p:nvSpPr>
          <p:spPr>
            <a:xfrm>
              <a:off x="710325" y="1213889"/>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Data</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a:extLst>
                <a:ext uri="{FF2B5EF4-FFF2-40B4-BE49-F238E27FC236}">
                  <a16:creationId xmlns:a16="http://schemas.microsoft.com/office/drawing/2014/main" id="{844181C4-B7CF-31B8-FDA0-97F8B2DC1AD2}"/>
                </a:ext>
              </a:extLst>
            </p:cNvPr>
            <p:cNvSpPr txBox="1"/>
            <p:nvPr/>
          </p:nvSpPr>
          <p:spPr>
            <a:xfrm>
              <a:off x="710325" y="1534769"/>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Monthly data capturing the total amount of flights in the US from 2003 to 2023.</a:t>
              </a:r>
              <a:endParaRPr sz="1200" dirty="0">
                <a:solidFill>
                  <a:srgbClr val="434343"/>
                </a:solidFill>
                <a:latin typeface="Roboto"/>
                <a:ea typeface="Roboto"/>
                <a:cs typeface="Roboto"/>
                <a:sym typeface="Roboto"/>
              </a:endParaRPr>
            </a:p>
          </p:txBody>
        </p:sp>
      </p:grpSp>
      <p:sp>
        <p:nvSpPr>
          <p:cNvPr id="2" name="Google Shape;1106;p36">
            <a:extLst>
              <a:ext uri="{FF2B5EF4-FFF2-40B4-BE49-F238E27FC236}">
                <a16:creationId xmlns:a16="http://schemas.microsoft.com/office/drawing/2014/main" id="{10C410A1-847B-5689-A243-5E37031B3888}"/>
              </a:ext>
            </a:extLst>
          </p:cNvPr>
          <p:cNvSpPr txBox="1"/>
          <p:nvPr/>
        </p:nvSpPr>
        <p:spPr>
          <a:xfrm>
            <a:off x="710325" y="2751807"/>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Fira Sans Extra Condensed Medium"/>
                <a:ea typeface="Fira Sans Extra Condensed Medium"/>
                <a:cs typeface="Fira Sans Extra Condensed Medium"/>
                <a:sym typeface="Fira Sans Extra Condensed Medium"/>
              </a:rPr>
              <a:t>Reliability</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pic>
        <p:nvPicPr>
          <p:cNvPr id="2050" name="Picture 2" descr="US Airlines Face New Flight Delay Compensation Rules in 2025 - Bloomberg">
            <a:extLst>
              <a:ext uri="{FF2B5EF4-FFF2-40B4-BE49-F238E27FC236}">
                <a16:creationId xmlns:a16="http://schemas.microsoft.com/office/drawing/2014/main" id="{A96AE93E-D66A-A912-4F31-47DF5D356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877" y="1344251"/>
            <a:ext cx="4221798" cy="281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62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3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Methodology</a:t>
            </a:r>
            <a:endParaRPr dirty="0"/>
          </a:p>
        </p:txBody>
      </p:sp>
      <p:sp>
        <p:nvSpPr>
          <p:cNvPr id="1079" name="Google Shape;1079;p36"/>
          <p:cNvSpPr txBox="1"/>
          <p:nvPr/>
        </p:nvSpPr>
        <p:spPr>
          <a:xfrm>
            <a:off x="982837" y="1748331"/>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Naive</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88" name="Google Shape;1088;p36"/>
          <p:cNvSpPr txBox="1"/>
          <p:nvPr/>
        </p:nvSpPr>
        <p:spPr>
          <a:xfrm>
            <a:off x="982837" y="2215028"/>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chemeClr val="accent1"/>
                </a:solidFill>
                <a:latin typeface="Fira Sans Extra Condensed Medium"/>
                <a:ea typeface="Fira Sans Extra Condensed Medium"/>
                <a:cs typeface="Fira Sans Extra Condensed Medium"/>
                <a:sym typeface="Fira Sans Extra Condensed Medium"/>
              </a:rPr>
              <a:t>Simple Smoothing</a:t>
            </a:r>
          </a:p>
        </p:txBody>
      </p:sp>
      <p:sp>
        <p:nvSpPr>
          <p:cNvPr id="1097" name="Google Shape;1097;p36"/>
          <p:cNvSpPr txBox="1"/>
          <p:nvPr/>
        </p:nvSpPr>
        <p:spPr>
          <a:xfrm>
            <a:off x="982837" y="2678828"/>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Holt-Winters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06" name="Google Shape;1106;p36"/>
          <p:cNvSpPr txBox="1"/>
          <p:nvPr/>
        </p:nvSpPr>
        <p:spPr>
          <a:xfrm>
            <a:off x="982837" y="3142628"/>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ARIMA</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3" name="Google Shape;1079;p36">
            <a:extLst>
              <a:ext uri="{FF2B5EF4-FFF2-40B4-BE49-F238E27FC236}">
                <a16:creationId xmlns:a16="http://schemas.microsoft.com/office/drawing/2014/main" id="{1D7C7923-6C97-6438-AEAF-3805E1979E77}"/>
              </a:ext>
            </a:extLst>
          </p:cNvPr>
          <p:cNvSpPr txBox="1"/>
          <p:nvPr/>
        </p:nvSpPr>
        <p:spPr>
          <a:xfrm>
            <a:off x="864140" y="1351637"/>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tx1"/>
                </a:solidFill>
                <a:latin typeface="Fira Sans" panose="020B0503050000020004" pitchFamily="34" charset="0"/>
                <a:ea typeface="Fira Sans Extra Condensed Medium"/>
                <a:cs typeface="Fira Sans Extra Condensed Medium"/>
                <a:sym typeface="Fira Sans Extra Condensed Medium"/>
              </a:rPr>
              <a:t>Forecasting Models:</a:t>
            </a:r>
            <a:endParaRPr sz="1700" b="1" dirty="0">
              <a:solidFill>
                <a:schemeClr val="tx1"/>
              </a:solidFill>
              <a:latin typeface="Fira Sans" panose="020B0503050000020004" pitchFamily="34" charset="0"/>
              <a:ea typeface="Fira Sans Extra Condensed Medium"/>
              <a:cs typeface="Fira Sans Extra Condensed Medium"/>
              <a:sym typeface="Fira Sans Extra Condensed Medium"/>
            </a:endParaRPr>
          </a:p>
        </p:txBody>
      </p:sp>
      <p:sp>
        <p:nvSpPr>
          <p:cNvPr id="6" name="TextBox 5">
            <a:extLst>
              <a:ext uri="{FF2B5EF4-FFF2-40B4-BE49-F238E27FC236}">
                <a16:creationId xmlns:a16="http://schemas.microsoft.com/office/drawing/2014/main" id="{EF9A42D2-4DEB-B945-EC0B-B052EC9F9305}"/>
              </a:ext>
            </a:extLst>
          </p:cNvPr>
          <p:cNvSpPr txBox="1"/>
          <p:nvPr/>
        </p:nvSpPr>
        <p:spPr>
          <a:xfrm>
            <a:off x="3513740" y="1706418"/>
            <a:ext cx="4572000" cy="353943"/>
          </a:xfrm>
          <a:prstGeom prst="rect">
            <a:avLst/>
          </a:prstGeom>
          <a:noFill/>
        </p:spPr>
        <p:txBody>
          <a:bodyPr wrap="square">
            <a:spAutoFit/>
          </a:bodyPr>
          <a:lstStyle/>
          <a:p>
            <a:pPr marL="0" lvl="0" indent="0" algn="l"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Residual plot</a:t>
            </a:r>
          </a:p>
        </p:txBody>
      </p:sp>
      <p:sp>
        <p:nvSpPr>
          <p:cNvPr id="7" name="TextBox 6">
            <a:extLst>
              <a:ext uri="{FF2B5EF4-FFF2-40B4-BE49-F238E27FC236}">
                <a16:creationId xmlns:a16="http://schemas.microsoft.com/office/drawing/2014/main" id="{82EA3731-E705-7182-2672-2A225705108A}"/>
              </a:ext>
            </a:extLst>
          </p:cNvPr>
          <p:cNvSpPr txBox="1"/>
          <p:nvPr/>
        </p:nvSpPr>
        <p:spPr>
          <a:xfrm>
            <a:off x="3513740" y="2187802"/>
            <a:ext cx="4572000" cy="353943"/>
          </a:xfrm>
          <a:prstGeom prst="rect">
            <a:avLst/>
          </a:prstGeom>
          <a:noFill/>
        </p:spPr>
        <p:txBody>
          <a:bodyPr wrap="square">
            <a:spAutoFit/>
          </a:bodyPr>
          <a:lstStyle/>
          <a:p>
            <a:pPr marL="0" lvl="0" indent="0" algn="l"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ACF plot</a:t>
            </a:r>
          </a:p>
        </p:txBody>
      </p:sp>
      <p:sp>
        <p:nvSpPr>
          <p:cNvPr id="8" name="TextBox 7">
            <a:extLst>
              <a:ext uri="{FF2B5EF4-FFF2-40B4-BE49-F238E27FC236}">
                <a16:creationId xmlns:a16="http://schemas.microsoft.com/office/drawing/2014/main" id="{2DFE21F7-3B04-956B-CDFD-99F4EFC27C23}"/>
              </a:ext>
            </a:extLst>
          </p:cNvPr>
          <p:cNvSpPr txBox="1"/>
          <p:nvPr/>
        </p:nvSpPr>
        <p:spPr>
          <a:xfrm>
            <a:off x="3513740" y="2675831"/>
            <a:ext cx="4572000" cy="353943"/>
          </a:xfrm>
          <a:prstGeom prst="rect">
            <a:avLst/>
          </a:prstGeom>
          <a:noFill/>
        </p:spPr>
        <p:txBody>
          <a:bodyPr wrap="square">
            <a:spAutoFit/>
          </a:bodyPr>
          <a:lstStyle/>
          <a:p>
            <a:pPr marL="0" lvl="0" indent="0" algn="l" rtl="0">
              <a:spcBef>
                <a:spcPts val="0"/>
              </a:spcBef>
              <a:spcAft>
                <a:spcPts val="0"/>
              </a:spcAft>
              <a:buNone/>
            </a:pPr>
            <a:r>
              <a:rPr lang="en-US" sz="1700" dirty="0">
                <a:solidFill>
                  <a:schemeClr val="accent2"/>
                </a:solidFill>
                <a:latin typeface="Fira Sans Extra Condensed Medium"/>
                <a:ea typeface="Fira Sans Extra Condensed Medium"/>
                <a:cs typeface="Fira Sans Extra Condensed Medium"/>
                <a:sym typeface="Fira Sans Extra Condensed Medium"/>
              </a:rPr>
              <a:t>Histogram</a:t>
            </a:r>
          </a:p>
        </p:txBody>
      </p:sp>
      <p:sp>
        <p:nvSpPr>
          <p:cNvPr id="9" name="Google Shape;1079;p36">
            <a:extLst>
              <a:ext uri="{FF2B5EF4-FFF2-40B4-BE49-F238E27FC236}">
                <a16:creationId xmlns:a16="http://schemas.microsoft.com/office/drawing/2014/main" id="{31CB3CC3-2B02-B883-3673-1891AAA72EF5}"/>
              </a:ext>
            </a:extLst>
          </p:cNvPr>
          <p:cNvSpPr txBox="1"/>
          <p:nvPr/>
        </p:nvSpPr>
        <p:spPr>
          <a:xfrm>
            <a:off x="3247200" y="1354780"/>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tx1"/>
                </a:solidFill>
                <a:latin typeface="Fira Sans" panose="020B0503050000020004" pitchFamily="34" charset="0"/>
                <a:ea typeface="Fira Sans Extra Condensed Medium"/>
                <a:cs typeface="Fira Sans Extra Condensed Medium"/>
                <a:sym typeface="Fira Sans Extra Condensed Medium"/>
              </a:rPr>
              <a:t>Residual Analysis:</a:t>
            </a:r>
            <a:endParaRPr sz="1700" b="1" dirty="0">
              <a:solidFill>
                <a:schemeClr val="tx1"/>
              </a:solidFill>
              <a:latin typeface="Fira Sans" panose="020B0503050000020004" pitchFamily="34" charset="0"/>
              <a:ea typeface="Fira Sans Extra Condensed Medium"/>
              <a:cs typeface="Fira Sans Extra Condensed Medium"/>
              <a:sym typeface="Fira Sans Extra Condensed Medium"/>
            </a:endParaRPr>
          </a:p>
        </p:txBody>
      </p:sp>
      <p:sp>
        <p:nvSpPr>
          <p:cNvPr id="12" name="Google Shape;1079;p36">
            <a:extLst>
              <a:ext uri="{FF2B5EF4-FFF2-40B4-BE49-F238E27FC236}">
                <a16:creationId xmlns:a16="http://schemas.microsoft.com/office/drawing/2014/main" id="{D17718C6-A567-5D6E-6609-10F5F10268AF}"/>
              </a:ext>
            </a:extLst>
          </p:cNvPr>
          <p:cNvSpPr txBox="1"/>
          <p:nvPr/>
        </p:nvSpPr>
        <p:spPr>
          <a:xfrm>
            <a:off x="5630260" y="1360429"/>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tx1"/>
                </a:solidFill>
                <a:latin typeface="Fira Sans" panose="020B0503050000020004" pitchFamily="34" charset="0"/>
                <a:ea typeface="Fira Sans Extra Condensed Medium"/>
                <a:cs typeface="Fira Sans Extra Condensed Medium"/>
                <a:sym typeface="Fira Sans Extra Condensed Medium"/>
              </a:rPr>
              <a:t>Main Accuracy Measure:</a:t>
            </a:r>
          </a:p>
        </p:txBody>
      </p:sp>
      <p:sp>
        <p:nvSpPr>
          <p:cNvPr id="13" name="TextBox 12">
            <a:extLst>
              <a:ext uri="{FF2B5EF4-FFF2-40B4-BE49-F238E27FC236}">
                <a16:creationId xmlns:a16="http://schemas.microsoft.com/office/drawing/2014/main" id="{1FD731FD-2181-BACF-9DF9-12A711C242B2}"/>
              </a:ext>
            </a:extLst>
          </p:cNvPr>
          <p:cNvSpPr txBox="1"/>
          <p:nvPr/>
        </p:nvSpPr>
        <p:spPr>
          <a:xfrm>
            <a:off x="5896800" y="1699773"/>
            <a:ext cx="4572000" cy="615553"/>
          </a:xfrm>
          <a:prstGeom prst="rect">
            <a:avLst/>
          </a:prstGeom>
          <a:noFill/>
        </p:spPr>
        <p:txBody>
          <a:bodyPr wrap="square">
            <a:spAutoFit/>
          </a:bodyPr>
          <a:lstStyle/>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MAPE:</a:t>
            </a:r>
          </a:p>
          <a:p>
            <a:pPr marL="0" lvl="0" indent="0" algn="l" rtl="0">
              <a:spcBef>
                <a:spcPts val="0"/>
              </a:spcBef>
              <a:spcAft>
                <a:spcPts val="0"/>
              </a:spcAft>
              <a:buNone/>
            </a:pPr>
            <a:r>
              <a:rPr lang="en-US" sz="1700" dirty="0">
                <a:solidFill>
                  <a:schemeClr val="accent4"/>
                </a:solidFill>
                <a:latin typeface="Fira Sans Extra Condensed Medium"/>
                <a:ea typeface="Fira Sans Extra Condensed Medium"/>
                <a:cs typeface="Fira Sans Extra Condensed Medium"/>
                <a:sym typeface="Fira Sans Extra Condensed Medium"/>
              </a:rPr>
              <a:t>Mean Absolute Percent Error</a:t>
            </a:r>
          </a:p>
        </p:txBody>
      </p:sp>
    </p:spTree>
    <p:extLst>
      <p:ext uri="{BB962C8B-B14F-4D97-AF65-F5344CB8AC3E}">
        <p14:creationId xmlns:p14="http://schemas.microsoft.com/office/powerpoint/2010/main" val="346147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Time Series Data and Window</a:t>
            </a:r>
            <a:endParaRPr dirty="0"/>
          </a:p>
        </p:txBody>
      </p:sp>
      <p:grpSp>
        <p:nvGrpSpPr>
          <p:cNvPr id="148" name="Google Shape;148;p17"/>
          <p:cNvGrpSpPr/>
          <p:nvPr/>
        </p:nvGrpSpPr>
        <p:grpSpPr>
          <a:xfrm>
            <a:off x="1361705" y="1268556"/>
            <a:ext cx="2061978" cy="1092170"/>
            <a:chOff x="710275" y="1563888"/>
            <a:chExt cx="2061978" cy="1092170"/>
          </a:xfrm>
        </p:grpSpPr>
        <p:sp>
          <p:nvSpPr>
            <p:cNvPr id="149" name="Google Shape;149;p17"/>
            <p:cNvSpPr txBox="1"/>
            <p:nvPr/>
          </p:nvSpPr>
          <p:spPr>
            <a:xfrm>
              <a:off x="710275" y="1728875"/>
              <a:ext cx="2061978" cy="3186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1"/>
                  </a:solidFill>
                  <a:latin typeface="Fira Sans Extra Condensed Medium"/>
                  <a:ea typeface="Fira Sans Extra Condensed Medium"/>
                  <a:cs typeface="Fira Sans Extra Condensed Medium"/>
                  <a:sym typeface="Fira Sans Extra Condensed Medium"/>
                </a:rPr>
                <a:t>Original Time Series</a:t>
              </a:r>
              <a:endParaRPr sz="17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2107658"/>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Data is taken from 2003 to 2023</a:t>
              </a:r>
            </a:p>
            <a:p>
              <a:pPr marL="0" lvl="0" indent="0" algn="l" rtl="0">
                <a:spcBef>
                  <a:spcPts val="0"/>
                </a:spcBef>
                <a:spcAft>
                  <a:spcPts val="0"/>
                </a:spcAft>
                <a:buNone/>
              </a:pPr>
              <a:r>
                <a:rPr lang="en" sz="1200" dirty="0">
                  <a:solidFill>
                    <a:srgbClr val="434343"/>
                  </a:solidFill>
                  <a:latin typeface="Roboto"/>
                  <a:ea typeface="Roboto"/>
                  <a:cs typeface="Roboto"/>
                  <a:sym typeface="Roboto"/>
                </a:rPr>
                <a:t>Large drop in 2020 due to COVID</a:t>
              </a:r>
            </a:p>
          </p:txBody>
        </p:sp>
        <p:sp>
          <p:nvSpPr>
            <p:cNvPr id="151" name="Google Shape;151;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5698393" y="1268556"/>
            <a:ext cx="2315850" cy="1177418"/>
            <a:chOff x="688349" y="2929813"/>
            <a:chExt cx="2315850" cy="1177418"/>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Added Window</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688349" y="3558831"/>
              <a:ext cx="231585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434343"/>
                  </a:solidFill>
                  <a:latin typeface="Roboto"/>
                  <a:ea typeface="Roboto"/>
                  <a:cs typeface="Roboto"/>
                  <a:sym typeface="Roboto"/>
                </a:rPr>
                <a:t>Shortened time series data with a window starting from June 2021. Air traffic returns to normalcy from COVID at this point</a:t>
              </a:r>
              <a:endParaRPr sz="1200" dirty="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graph showing time and time&#10;&#10;AI-generated content may be incorrect.">
            <a:extLst>
              <a:ext uri="{FF2B5EF4-FFF2-40B4-BE49-F238E27FC236}">
                <a16:creationId xmlns:a16="http://schemas.microsoft.com/office/drawing/2014/main" id="{D3FA18CA-46D3-01EB-A735-795E201F6C26}"/>
              </a:ext>
            </a:extLst>
          </p:cNvPr>
          <p:cNvPicPr>
            <a:picLocks noChangeAspect="1"/>
          </p:cNvPicPr>
          <p:nvPr/>
        </p:nvPicPr>
        <p:blipFill>
          <a:blip r:embed="rId3"/>
          <a:stretch>
            <a:fillRect/>
          </a:stretch>
        </p:blipFill>
        <p:spPr>
          <a:xfrm>
            <a:off x="483675" y="2835520"/>
            <a:ext cx="3528763" cy="2204810"/>
          </a:xfrm>
          <a:prstGeom prst="rect">
            <a:avLst/>
          </a:prstGeom>
        </p:spPr>
      </p:pic>
      <p:pic>
        <p:nvPicPr>
          <p:cNvPr id="5" name="Picture 4" descr="A graph with lines and numbers&#10;&#10;AI-generated content may be incorrect.">
            <a:extLst>
              <a:ext uri="{FF2B5EF4-FFF2-40B4-BE49-F238E27FC236}">
                <a16:creationId xmlns:a16="http://schemas.microsoft.com/office/drawing/2014/main" id="{D22CF943-5054-DE05-A6B1-7177DA45AC1C}"/>
              </a:ext>
            </a:extLst>
          </p:cNvPr>
          <p:cNvPicPr>
            <a:picLocks noChangeAspect="1"/>
          </p:cNvPicPr>
          <p:nvPr/>
        </p:nvPicPr>
        <p:blipFill>
          <a:blip r:embed="rId4"/>
          <a:stretch>
            <a:fillRect/>
          </a:stretch>
        </p:blipFill>
        <p:spPr>
          <a:xfrm>
            <a:off x="4783387" y="2683013"/>
            <a:ext cx="3548546" cy="23195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92" name="Google Shape;192;p1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Trend and Seasonality Insight</a:t>
            </a:r>
            <a:endParaRPr dirty="0"/>
          </a:p>
        </p:txBody>
      </p:sp>
      <p:grpSp>
        <p:nvGrpSpPr>
          <p:cNvPr id="234" name="Google Shape;234;p18"/>
          <p:cNvGrpSpPr/>
          <p:nvPr/>
        </p:nvGrpSpPr>
        <p:grpSpPr>
          <a:xfrm>
            <a:off x="749019" y="3215730"/>
            <a:ext cx="1772700" cy="959883"/>
            <a:chOff x="6661075" y="1152494"/>
            <a:chExt cx="1772700" cy="959883"/>
          </a:xfrm>
        </p:grpSpPr>
        <p:sp>
          <p:nvSpPr>
            <p:cNvPr id="235" name="Google Shape;235;p18"/>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ACF</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36" name="Google Shape;236;p18"/>
            <p:cNvSpPr txBox="1"/>
            <p:nvPr/>
          </p:nvSpPr>
          <p:spPr>
            <a:xfrm>
              <a:off x="6661075" y="1406477"/>
              <a:ext cx="1772700" cy="70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Shows a seasonal trend as there are spikes at every 6 lag values</a:t>
              </a:r>
              <a:endParaRPr sz="1200" dirty="0">
                <a:solidFill>
                  <a:srgbClr val="434343"/>
                </a:solidFill>
                <a:latin typeface="Roboto"/>
                <a:ea typeface="Roboto"/>
                <a:cs typeface="Roboto"/>
                <a:sym typeface="Roboto"/>
              </a:endParaRPr>
            </a:p>
          </p:txBody>
        </p:sp>
      </p:grpSp>
      <p:grpSp>
        <p:nvGrpSpPr>
          <p:cNvPr id="237" name="Google Shape;237;p18"/>
          <p:cNvGrpSpPr/>
          <p:nvPr/>
        </p:nvGrpSpPr>
        <p:grpSpPr>
          <a:xfrm>
            <a:off x="3277631" y="3215730"/>
            <a:ext cx="3344652" cy="1312833"/>
            <a:chOff x="5917756" y="2307094"/>
            <a:chExt cx="3344652" cy="1312833"/>
          </a:xfrm>
        </p:grpSpPr>
        <p:sp>
          <p:nvSpPr>
            <p:cNvPr id="238" name="Google Shape;238;p18"/>
            <p:cNvSpPr txBox="1"/>
            <p:nvPr/>
          </p:nvSpPr>
          <p:spPr>
            <a:xfrm>
              <a:off x="6661075" y="2307094"/>
              <a:ext cx="17727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Decomposition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39" name="Google Shape;239;p18"/>
            <p:cNvSpPr txBox="1"/>
            <p:nvPr/>
          </p:nvSpPr>
          <p:spPr>
            <a:xfrm>
              <a:off x="5917756" y="2914027"/>
              <a:ext cx="3344652" cy="70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 Seasonal trend is evident. </a:t>
              </a:r>
            </a:p>
            <a:p>
              <a:pPr marL="0" lvl="0" indent="0" algn="ctr" rtl="0">
                <a:spcBef>
                  <a:spcPts val="0"/>
                </a:spcBef>
                <a:spcAft>
                  <a:spcPts val="0"/>
                </a:spcAft>
                <a:buNone/>
              </a:pPr>
              <a:r>
                <a:rPr lang="en" sz="1200" dirty="0">
                  <a:solidFill>
                    <a:srgbClr val="434343"/>
                  </a:solidFill>
                  <a:latin typeface="Roboto"/>
                  <a:ea typeface="Roboto"/>
                  <a:cs typeface="Roboto"/>
                  <a:sym typeface="Roboto"/>
                </a:rPr>
                <a:t>- Number of flights is lowest in the winter months, and highest in the summer months. </a:t>
              </a:r>
            </a:p>
            <a:p>
              <a:pPr marL="0" lvl="0" indent="0" algn="ctr" rtl="0">
                <a:spcBef>
                  <a:spcPts val="0"/>
                </a:spcBef>
                <a:spcAft>
                  <a:spcPts val="0"/>
                </a:spcAft>
                <a:buNone/>
              </a:pPr>
              <a:r>
                <a:rPr lang="en" sz="1200" dirty="0">
                  <a:solidFill>
                    <a:srgbClr val="434343"/>
                  </a:solidFill>
                  <a:latin typeface="Roboto"/>
                  <a:ea typeface="Roboto"/>
                  <a:cs typeface="Roboto"/>
                  <a:sym typeface="Roboto"/>
                </a:rPr>
                <a:t>- Indicates that people travel more in the summer because weather is nice for vacations. Winter is colder and there are more holidays, leading people to stay home.</a:t>
              </a:r>
              <a:endParaRPr sz="1200" dirty="0">
                <a:solidFill>
                  <a:srgbClr val="434343"/>
                </a:solidFill>
                <a:latin typeface="Roboto"/>
                <a:ea typeface="Roboto"/>
                <a:cs typeface="Roboto"/>
                <a:sym typeface="Roboto"/>
              </a:endParaRPr>
            </a:p>
          </p:txBody>
        </p:sp>
      </p:grpSp>
      <p:pic>
        <p:nvPicPr>
          <p:cNvPr id="3" name="Picture 2" descr="A graph with lines and numbers&#10;&#10;AI-generated content may be incorrect.">
            <a:extLst>
              <a:ext uri="{FF2B5EF4-FFF2-40B4-BE49-F238E27FC236}">
                <a16:creationId xmlns:a16="http://schemas.microsoft.com/office/drawing/2014/main" id="{413FC09B-E7FA-8D11-7567-FD75BCA2D24C}"/>
              </a:ext>
            </a:extLst>
          </p:cNvPr>
          <p:cNvPicPr>
            <a:picLocks noChangeAspect="1"/>
          </p:cNvPicPr>
          <p:nvPr/>
        </p:nvPicPr>
        <p:blipFill>
          <a:blip r:embed="rId3"/>
          <a:stretch>
            <a:fillRect/>
          </a:stretch>
        </p:blipFill>
        <p:spPr>
          <a:xfrm>
            <a:off x="335725" y="1045359"/>
            <a:ext cx="2883877" cy="2021637"/>
          </a:xfrm>
          <a:prstGeom prst="rect">
            <a:avLst/>
          </a:prstGeom>
        </p:spPr>
      </p:pic>
      <p:pic>
        <p:nvPicPr>
          <p:cNvPr id="5" name="Picture 4" descr="A graph of different types of growth&#10;&#10;AI-generated content may be incorrect.">
            <a:extLst>
              <a:ext uri="{FF2B5EF4-FFF2-40B4-BE49-F238E27FC236}">
                <a16:creationId xmlns:a16="http://schemas.microsoft.com/office/drawing/2014/main" id="{224FAC6D-6A27-BA60-CCDF-56B82ABFD0CB}"/>
              </a:ext>
            </a:extLst>
          </p:cNvPr>
          <p:cNvPicPr>
            <a:picLocks noChangeAspect="1"/>
          </p:cNvPicPr>
          <p:nvPr/>
        </p:nvPicPr>
        <p:blipFill>
          <a:blip r:embed="rId4"/>
          <a:stretch>
            <a:fillRect/>
          </a:stretch>
        </p:blipFill>
        <p:spPr>
          <a:xfrm>
            <a:off x="3332258" y="1045359"/>
            <a:ext cx="2997940" cy="2021637"/>
          </a:xfrm>
          <a:prstGeom prst="rect">
            <a:avLst/>
          </a:prstGeom>
        </p:spPr>
      </p:pic>
      <p:sp>
        <p:nvSpPr>
          <p:cNvPr id="6" name="Google Shape;239;p18">
            <a:extLst>
              <a:ext uri="{FF2B5EF4-FFF2-40B4-BE49-F238E27FC236}">
                <a16:creationId xmlns:a16="http://schemas.microsoft.com/office/drawing/2014/main" id="{6F611164-7218-38B9-9D83-205570D05989}"/>
              </a:ext>
            </a:extLst>
          </p:cNvPr>
          <p:cNvSpPr txBox="1"/>
          <p:nvPr/>
        </p:nvSpPr>
        <p:spPr>
          <a:xfrm>
            <a:off x="6564254" y="2509830"/>
            <a:ext cx="2244021" cy="70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rgbClr val="434343"/>
                </a:solidFill>
                <a:latin typeface="Roboto"/>
                <a:ea typeface="Roboto"/>
                <a:cs typeface="Roboto"/>
                <a:sym typeface="Roboto"/>
              </a:rPr>
              <a:t>Seasonal Values</a:t>
            </a:r>
          </a:p>
          <a:p>
            <a:pPr marL="0" lvl="0" indent="0" algn="ctr" rtl="0">
              <a:spcBef>
                <a:spcPts val="0"/>
              </a:spcBef>
              <a:spcAft>
                <a:spcPts val="0"/>
              </a:spcAft>
              <a:buNone/>
            </a:pPr>
            <a:r>
              <a:rPr lang="en" sz="1200" dirty="0">
                <a:solidFill>
                  <a:srgbClr val="434343"/>
                </a:solidFill>
                <a:latin typeface="Roboto"/>
                <a:ea typeface="Roboto"/>
                <a:cs typeface="Roboto"/>
                <a:sym typeface="Roboto"/>
              </a:rPr>
              <a:t>January -36,456</a:t>
            </a:r>
          </a:p>
          <a:p>
            <a:pPr marL="0" lvl="0" indent="0" algn="ctr" rtl="0">
              <a:spcBef>
                <a:spcPts val="0"/>
              </a:spcBef>
              <a:spcAft>
                <a:spcPts val="0"/>
              </a:spcAft>
              <a:buNone/>
            </a:pPr>
            <a:r>
              <a:rPr lang="en" sz="1200" dirty="0">
                <a:solidFill>
                  <a:srgbClr val="434343"/>
                </a:solidFill>
                <a:latin typeface="Roboto"/>
                <a:ea typeface="Roboto"/>
                <a:cs typeface="Roboto"/>
                <a:sym typeface="Roboto"/>
              </a:rPr>
              <a:t>February -81,554</a:t>
            </a:r>
          </a:p>
          <a:p>
            <a:pPr marL="0" lvl="0" indent="0" algn="ctr" rtl="0">
              <a:spcBef>
                <a:spcPts val="0"/>
              </a:spcBef>
              <a:spcAft>
                <a:spcPts val="0"/>
              </a:spcAft>
              <a:buNone/>
            </a:pPr>
            <a:r>
              <a:rPr lang="en" sz="1200" dirty="0">
                <a:solidFill>
                  <a:srgbClr val="434343"/>
                </a:solidFill>
                <a:latin typeface="Roboto"/>
                <a:ea typeface="Roboto"/>
                <a:cs typeface="Roboto"/>
                <a:sym typeface="Roboto"/>
              </a:rPr>
              <a:t>March 17,998</a:t>
            </a:r>
          </a:p>
          <a:p>
            <a:pPr marL="0" lvl="0" indent="0" algn="ctr" rtl="0">
              <a:spcBef>
                <a:spcPts val="0"/>
              </a:spcBef>
              <a:spcAft>
                <a:spcPts val="0"/>
              </a:spcAft>
              <a:buNone/>
            </a:pPr>
            <a:r>
              <a:rPr lang="en" sz="1200" dirty="0">
                <a:solidFill>
                  <a:srgbClr val="434343"/>
                </a:solidFill>
                <a:latin typeface="Roboto"/>
                <a:ea typeface="Roboto"/>
                <a:cs typeface="Roboto"/>
                <a:sym typeface="Roboto"/>
              </a:rPr>
              <a:t>April -471</a:t>
            </a:r>
          </a:p>
          <a:p>
            <a:pPr marL="0" lvl="0" indent="0" algn="ctr" rtl="0">
              <a:spcBef>
                <a:spcPts val="0"/>
              </a:spcBef>
              <a:spcAft>
                <a:spcPts val="0"/>
              </a:spcAft>
              <a:buNone/>
            </a:pPr>
            <a:r>
              <a:rPr lang="en" sz="1200" dirty="0">
                <a:solidFill>
                  <a:srgbClr val="434343"/>
                </a:solidFill>
                <a:latin typeface="Roboto"/>
                <a:ea typeface="Roboto"/>
                <a:cs typeface="Roboto"/>
                <a:sym typeface="Roboto"/>
              </a:rPr>
              <a:t>May 28,963</a:t>
            </a:r>
          </a:p>
          <a:p>
            <a:pPr marL="0" lvl="0" indent="0" algn="ctr" rtl="0">
              <a:spcBef>
                <a:spcPts val="0"/>
              </a:spcBef>
              <a:spcAft>
                <a:spcPts val="0"/>
              </a:spcAft>
              <a:buNone/>
            </a:pPr>
            <a:r>
              <a:rPr lang="en" sz="1200" dirty="0">
                <a:solidFill>
                  <a:srgbClr val="434343"/>
                </a:solidFill>
                <a:latin typeface="Roboto"/>
                <a:ea typeface="Roboto"/>
                <a:cs typeface="Roboto"/>
                <a:sym typeface="Roboto"/>
              </a:rPr>
              <a:t>June 27,610</a:t>
            </a:r>
          </a:p>
          <a:p>
            <a:pPr marL="0" lvl="0" indent="0" algn="ctr" rtl="0">
              <a:spcBef>
                <a:spcPts val="0"/>
              </a:spcBef>
              <a:spcAft>
                <a:spcPts val="0"/>
              </a:spcAft>
              <a:buNone/>
            </a:pPr>
            <a:r>
              <a:rPr lang="en" sz="1200" dirty="0">
                <a:solidFill>
                  <a:srgbClr val="434343"/>
                </a:solidFill>
                <a:latin typeface="Roboto"/>
                <a:ea typeface="Roboto"/>
                <a:cs typeface="Roboto"/>
                <a:sym typeface="Roboto"/>
              </a:rPr>
              <a:t>July 56,817</a:t>
            </a:r>
          </a:p>
          <a:p>
            <a:pPr marL="0" lvl="0" indent="0" algn="ctr" rtl="0">
              <a:spcBef>
                <a:spcPts val="0"/>
              </a:spcBef>
              <a:spcAft>
                <a:spcPts val="0"/>
              </a:spcAft>
              <a:buNone/>
            </a:pPr>
            <a:r>
              <a:rPr lang="en" sz="1200" dirty="0">
                <a:solidFill>
                  <a:srgbClr val="434343"/>
                </a:solidFill>
                <a:latin typeface="Roboto"/>
                <a:ea typeface="Roboto"/>
                <a:cs typeface="Roboto"/>
                <a:sym typeface="Roboto"/>
              </a:rPr>
              <a:t>August 40,217</a:t>
            </a:r>
          </a:p>
          <a:p>
            <a:pPr marL="0" lvl="0" indent="0" algn="ctr" rtl="0">
              <a:spcBef>
                <a:spcPts val="0"/>
              </a:spcBef>
              <a:spcAft>
                <a:spcPts val="0"/>
              </a:spcAft>
              <a:buNone/>
            </a:pPr>
            <a:r>
              <a:rPr lang="en" sz="1200" dirty="0">
                <a:solidFill>
                  <a:srgbClr val="434343"/>
                </a:solidFill>
                <a:latin typeface="Roboto"/>
                <a:ea typeface="Roboto"/>
                <a:cs typeface="Roboto"/>
                <a:sym typeface="Roboto"/>
              </a:rPr>
              <a:t>September -9708</a:t>
            </a:r>
          </a:p>
          <a:p>
            <a:pPr marL="0" lvl="0" indent="0" algn="ctr" rtl="0">
              <a:spcBef>
                <a:spcPts val="0"/>
              </a:spcBef>
              <a:spcAft>
                <a:spcPts val="0"/>
              </a:spcAft>
              <a:buNone/>
            </a:pPr>
            <a:r>
              <a:rPr lang="en" sz="1200" dirty="0">
                <a:solidFill>
                  <a:srgbClr val="434343"/>
                </a:solidFill>
                <a:latin typeface="Roboto"/>
                <a:ea typeface="Roboto"/>
                <a:cs typeface="Roboto"/>
                <a:sym typeface="Roboto"/>
              </a:rPr>
              <a:t>October 5,384</a:t>
            </a:r>
          </a:p>
          <a:p>
            <a:pPr marL="0" lvl="0" indent="0" algn="ctr" rtl="0">
              <a:spcBef>
                <a:spcPts val="0"/>
              </a:spcBef>
              <a:spcAft>
                <a:spcPts val="0"/>
              </a:spcAft>
              <a:buNone/>
            </a:pPr>
            <a:r>
              <a:rPr lang="en" sz="1200" dirty="0">
                <a:solidFill>
                  <a:srgbClr val="434343"/>
                </a:solidFill>
                <a:latin typeface="Roboto"/>
                <a:ea typeface="Roboto"/>
                <a:cs typeface="Roboto"/>
                <a:sym typeface="Roboto"/>
              </a:rPr>
              <a:t>November -29,183</a:t>
            </a:r>
          </a:p>
          <a:p>
            <a:pPr marL="0" lvl="0" indent="0" algn="ctr" rtl="0">
              <a:spcBef>
                <a:spcPts val="0"/>
              </a:spcBef>
              <a:spcAft>
                <a:spcPts val="0"/>
              </a:spcAft>
              <a:buNone/>
            </a:pPr>
            <a:r>
              <a:rPr lang="en" sz="1200" dirty="0">
                <a:solidFill>
                  <a:srgbClr val="434343"/>
                </a:solidFill>
                <a:latin typeface="Roboto"/>
                <a:ea typeface="Roboto"/>
                <a:cs typeface="Roboto"/>
                <a:sym typeface="Roboto"/>
              </a:rPr>
              <a:t>December -19,618</a:t>
            </a:r>
            <a:endParaRPr sz="1200"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Naïve Method</a:t>
            </a:r>
          </a:p>
        </p:txBody>
      </p:sp>
      <p:pic>
        <p:nvPicPr>
          <p:cNvPr id="9" name="Picture 8" descr="A graph showing the growth of a number of people&#10;&#10;AI-generated content may be incorrect.">
            <a:extLst>
              <a:ext uri="{FF2B5EF4-FFF2-40B4-BE49-F238E27FC236}">
                <a16:creationId xmlns:a16="http://schemas.microsoft.com/office/drawing/2014/main" id="{919DD691-C57B-01B9-3672-E223DAE6C63B}"/>
              </a:ext>
            </a:extLst>
          </p:cNvPr>
          <p:cNvPicPr>
            <a:picLocks noChangeAspect="1"/>
          </p:cNvPicPr>
          <p:nvPr/>
        </p:nvPicPr>
        <p:blipFill>
          <a:blip r:embed="rId3"/>
          <a:srcRect t="8786"/>
          <a:stretch/>
        </p:blipFill>
        <p:spPr>
          <a:xfrm>
            <a:off x="1003610" y="896625"/>
            <a:ext cx="6558078" cy="40113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1A01DE79-9EA0-59A3-3F72-1D0DAA82D0FF}"/>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41C29520-6CB5-81C6-4AD5-D7D07EA560E2}"/>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Naïve Method: Residual Analysis</a:t>
            </a:r>
          </a:p>
        </p:txBody>
      </p:sp>
      <p:pic>
        <p:nvPicPr>
          <p:cNvPr id="7" name="Picture 6" descr="A graph with lines and numbers&#10;&#10;AI-generated content may be incorrect.">
            <a:extLst>
              <a:ext uri="{FF2B5EF4-FFF2-40B4-BE49-F238E27FC236}">
                <a16:creationId xmlns:a16="http://schemas.microsoft.com/office/drawing/2014/main" id="{DC88ECA4-F775-42E4-F890-8CA878ADC0C4}"/>
              </a:ext>
            </a:extLst>
          </p:cNvPr>
          <p:cNvPicPr>
            <a:picLocks noChangeAspect="1"/>
          </p:cNvPicPr>
          <p:nvPr/>
        </p:nvPicPr>
        <p:blipFill>
          <a:blip r:embed="rId3"/>
          <a:stretch>
            <a:fillRect/>
          </a:stretch>
        </p:blipFill>
        <p:spPr>
          <a:xfrm>
            <a:off x="4717430" y="1115165"/>
            <a:ext cx="4426570" cy="2748689"/>
          </a:xfrm>
          <a:prstGeom prst="rect">
            <a:avLst/>
          </a:prstGeom>
        </p:spPr>
      </p:pic>
      <p:pic>
        <p:nvPicPr>
          <p:cNvPr id="9" name="Picture 8" descr="A graph showing a number of numbers&#10;&#10;AI-generated content may be incorrect.">
            <a:extLst>
              <a:ext uri="{FF2B5EF4-FFF2-40B4-BE49-F238E27FC236}">
                <a16:creationId xmlns:a16="http://schemas.microsoft.com/office/drawing/2014/main" id="{107630A0-3512-ECAC-92A5-E048AA9AE7B0}"/>
              </a:ext>
            </a:extLst>
          </p:cNvPr>
          <p:cNvPicPr>
            <a:picLocks noChangeAspect="1"/>
          </p:cNvPicPr>
          <p:nvPr/>
        </p:nvPicPr>
        <p:blipFill>
          <a:blip r:embed="rId4"/>
          <a:stretch>
            <a:fillRect/>
          </a:stretch>
        </p:blipFill>
        <p:spPr>
          <a:xfrm>
            <a:off x="145191" y="1115165"/>
            <a:ext cx="4436929" cy="2748690"/>
          </a:xfrm>
          <a:prstGeom prst="rect">
            <a:avLst/>
          </a:prstGeom>
        </p:spPr>
      </p:pic>
      <p:sp>
        <p:nvSpPr>
          <p:cNvPr id="10" name="Google Shape;236;p18">
            <a:extLst>
              <a:ext uri="{FF2B5EF4-FFF2-40B4-BE49-F238E27FC236}">
                <a16:creationId xmlns:a16="http://schemas.microsoft.com/office/drawing/2014/main" id="{73AB2143-B014-55B8-F0B3-9E0F74219A01}"/>
              </a:ext>
            </a:extLst>
          </p:cNvPr>
          <p:cNvSpPr txBox="1"/>
          <p:nvPr/>
        </p:nvSpPr>
        <p:spPr>
          <a:xfrm>
            <a:off x="5910550" y="3811684"/>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N</a:t>
            </a:r>
            <a:r>
              <a:rPr lang="en" sz="1200" dirty="0">
                <a:solidFill>
                  <a:srgbClr val="434343"/>
                </a:solidFill>
                <a:latin typeface="Roboto"/>
                <a:ea typeface="Roboto"/>
                <a:cs typeface="Roboto"/>
                <a:sym typeface="Roboto"/>
              </a:rPr>
              <a:t>o trend in the residuals</a:t>
            </a:r>
          </a:p>
        </p:txBody>
      </p:sp>
      <p:sp>
        <p:nvSpPr>
          <p:cNvPr id="11" name="Google Shape;236;p18">
            <a:extLst>
              <a:ext uri="{FF2B5EF4-FFF2-40B4-BE49-F238E27FC236}">
                <a16:creationId xmlns:a16="http://schemas.microsoft.com/office/drawing/2014/main" id="{8E0D13D5-4B61-8496-7462-B7497361132F}"/>
              </a:ext>
            </a:extLst>
          </p:cNvPr>
          <p:cNvSpPr txBox="1"/>
          <p:nvPr/>
        </p:nvSpPr>
        <p:spPr>
          <a:xfrm>
            <a:off x="1348670" y="3811684"/>
            <a:ext cx="2497469" cy="705900"/>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dirty="0">
                <a:solidFill>
                  <a:srgbClr val="434343"/>
                </a:solidFill>
                <a:latin typeface="Roboto"/>
                <a:ea typeface="Roboto"/>
                <a:cs typeface="Roboto"/>
                <a:sym typeface="Roboto"/>
              </a:rPr>
              <a:t>Many large errors scattered throughout time series</a:t>
            </a:r>
            <a:endParaRPr lang="en" sz="1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118160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2944DBD8-89FC-9A31-D8E3-39233A9BA3D1}"/>
            </a:ext>
          </a:extLst>
        </p:cNvPr>
        <p:cNvGrpSpPr/>
        <p:nvPr/>
      </p:nvGrpSpPr>
      <p:grpSpPr>
        <a:xfrm>
          <a:off x="0" y="0"/>
          <a:ext cx="0" cy="0"/>
          <a:chOff x="0" y="0"/>
          <a:chExt cx="0" cy="0"/>
        </a:xfrm>
      </p:grpSpPr>
      <p:sp>
        <p:nvSpPr>
          <p:cNvPr id="89" name="Google Shape;89;p16">
            <a:extLst>
              <a:ext uri="{FF2B5EF4-FFF2-40B4-BE49-F238E27FC236}">
                <a16:creationId xmlns:a16="http://schemas.microsoft.com/office/drawing/2014/main" id="{7C3C3475-3C43-1EC5-6EA2-6D3196ECBF92}"/>
              </a:ext>
            </a:extLst>
          </p:cNvPr>
          <p:cNvSpPr txBox="1">
            <a:spLocks noGrp="1"/>
          </p:cNvSpPr>
          <p:nvPr>
            <p:ph type="title"/>
          </p:nvPr>
        </p:nvSpPr>
        <p:spPr>
          <a:xfrm>
            <a:off x="483675" y="415425"/>
            <a:ext cx="8203200" cy="481200"/>
          </a:xfrm>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500" dirty="0"/>
              <a:t>Simple Smoothing</a:t>
            </a:r>
          </a:p>
        </p:txBody>
      </p:sp>
      <p:pic>
        <p:nvPicPr>
          <p:cNvPr id="7" name="Picture 6" descr="A graph with a line and a line&#10;&#10;AI-generated content may be incorrect.">
            <a:extLst>
              <a:ext uri="{FF2B5EF4-FFF2-40B4-BE49-F238E27FC236}">
                <a16:creationId xmlns:a16="http://schemas.microsoft.com/office/drawing/2014/main" id="{0EC5CA72-C542-A245-A4E3-3F021440C085}"/>
              </a:ext>
            </a:extLst>
          </p:cNvPr>
          <p:cNvPicPr>
            <a:picLocks noChangeAspect="1"/>
          </p:cNvPicPr>
          <p:nvPr/>
        </p:nvPicPr>
        <p:blipFill>
          <a:blip r:embed="rId3"/>
          <a:stretch>
            <a:fillRect/>
          </a:stretch>
        </p:blipFill>
        <p:spPr>
          <a:xfrm>
            <a:off x="1390650" y="896625"/>
            <a:ext cx="6362700" cy="4000500"/>
          </a:xfrm>
          <a:prstGeom prst="rect">
            <a:avLst/>
          </a:prstGeom>
        </p:spPr>
      </p:pic>
    </p:spTree>
    <p:extLst>
      <p:ext uri="{BB962C8B-B14F-4D97-AF65-F5344CB8AC3E}">
        <p14:creationId xmlns:p14="http://schemas.microsoft.com/office/powerpoint/2010/main" val="157358829"/>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2902</TotalTime>
  <Words>680</Words>
  <Application>Microsoft Macintosh PowerPoint</Application>
  <PresentationFormat>On-screen Show (16:9)</PresentationFormat>
  <Paragraphs>136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Fira Sans</vt:lpstr>
      <vt:lpstr>Fira Sans Extra Condensed Medium</vt:lpstr>
      <vt:lpstr>Roboto</vt:lpstr>
      <vt:lpstr>Arial</vt:lpstr>
      <vt:lpstr>Data Charts Infographics by Slidesgo</vt:lpstr>
      <vt:lpstr>US Air Traffic Forecast</vt:lpstr>
      <vt:lpstr>Goal of the Forecasts</vt:lpstr>
      <vt:lpstr>Goal of the Forecasts</vt:lpstr>
      <vt:lpstr>Methodology</vt:lpstr>
      <vt:lpstr>Time Series Data and Window</vt:lpstr>
      <vt:lpstr>Trend and Seasonality Insight</vt:lpstr>
      <vt:lpstr>Naïve Method</vt:lpstr>
      <vt:lpstr>Naïve Method: Residual Analysis</vt:lpstr>
      <vt:lpstr>Simple Smoothing</vt:lpstr>
      <vt:lpstr>Simple Smoothing: Residual Analysis</vt:lpstr>
      <vt:lpstr>Holt-Winters</vt:lpstr>
      <vt:lpstr>Holt-Winters: Residual Analysis</vt:lpstr>
      <vt:lpstr>ARIMA</vt:lpstr>
      <vt:lpstr>ARIMA: Residual Analysis</vt:lpstr>
      <vt:lpstr>Judgment and Comparison Summary</vt:lpstr>
      <vt:lpstr>Judgment and Comparison Summary</vt:lpstr>
      <vt:lpstr>Recommended Forecast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Evan Adinolfe</cp:lastModifiedBy>
  <cp:revision>6</cp:revision>
  <dcterms:modified xsi:type="dcterms:W3CDTF">2025-06-04T16:33:08Z</dcterms:modified>
</cp:coreProperties>
</file>